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charts/chart1.xml" ContentType="application/vnd.openxmlformats-officedocument.drawingml.chart+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Conservative</c:v>
                </c:pt>
              </c:strCache>
            </c:strRef>
          </c:tx>
          <c:spPr>
            <a:solidFill>
              <a:srgbClr val="C8D2DC"/>
            </a:solidFill>
            <a:effectLst/>
          </c:spPr>
          <c:invertIfNegative val="0"/>
          <c:dLbls>
            <c:numFmt formatCode="$#,##0,&quot;k&quot;" sourceLinked="0"/>
            <c:txPr>
              <a:bodyPr/>
              <a:lstStyle/>
              <a:p>
                <a:pPr>
                  <a:defRPr b="0" i="0" strike="noStrike" sz="900" u="none">
                    <a:solidFill>
                      <a:srgbClr val="5A6672"/>
                    </a:solidFill>
                    <a:latin typeface="Arial"/>
                  </a:defRPr>
                </a:pPr>
              </a:p>
            </c:txPr>
            <c:showLegendKey val="0"/>
            <c:showVal val="1"/>
            <c:showCatName val="0"/>
            <c:showSerName val="0"/>
            <c:showPercent val="0"/>
            <c:showBubbleSize val="0"/>
            <c:showLeaderLines val="0"/>
          </c:dLbls>
          <c:cat>
            <c:multiLvlStrRef>
              <c:f>Sheet1!$A$2:$A$4</c:f>
              <c:multiLvlStrCache>
                <c:ptCount val="3"/>
                <c:lvl>
                  <c:pt idx="0">
                    <c:v>Year 1</c:v>
                  </c:pt>
                  <c:pt idx="1">
                    <c:v>Year 2</c:v>
                  </c:pt>
                  <c:pt idx="2">
                    <c:v>Year 3</c:v>
                  </c:pt>
                </c:lvl>
              </c:multiLvlStrCache>
            </c:multiLvlStrRef>
          </c:cat>
          <c:val>
            <c:numRef>
              <c:f>Sheet1!$B$2:$B$4</c:f>
              <c:numCache>
                <c:formatCode>General</c:formatCode>
                <c:ptCount val="3"/>
                <c:pt idx="0">
                  <c:v>40500</c:v>
                </c:pt>
                <c:pt idx="1">
                  <c:v>74300</c:v>
                </c:pt>
                <c:pt idx="2">
                  <c:v>110600</c:v>
                </c:pt>
              </c:numCache>
            </c:numRef>
          </c:val>
        </c:ser>
        <c:ser>
          <c:idx val="1"/>
          <c:order val="1"/>
          <c:tx>
            <c:strRef>
              <c:f>Sheet1!$C$1</c:f>
              <c:strCache>
                <c:ptCount val="1"/>
                <c:pt idx="0">
                  <c:v>Base</c:v>
                </c:pt>
              </c:strCache>
            </c:strRef>
          </c:tx>
          <c:spPr>
            <a:solidFill>
              <a:srgbClr val="2BB3A3"/>
            </a:solidFill>
            <a:effectLst/>
          </c:spPr>
          <c:invertIfNegative val="0"/>
          <c:dLbls>
            <c:numFmt formatCode="$#,##0,&quot;k&quot;" sourceLinked="0"/>
            <c:txPr>
              <a:bodyPr/>
              <a:lstStyle/>
              <a:p>
                <a:pPr>
                  <a:defRPr b="0" i="0" strike="noStrike" sz="900" u="none">
                    <a:solidFill>
                      <a:srgbClr val="5A6672"/>
                    </a:solidFill>
                    <a:latin typeface="Arial"/>
                  </a:defRPr>
                </a:pPr>
              </a:p>
            </c:txPr>
            <c:showLegendKey val="0"/>
            <c:showVal val="1"/>
            <c:showCatName val="0"/>
            <c:showSerName val="0"/>
            <c:showPercent val="0"/>
            <c:showBubbleSize val="0"/>
            <c:showLeaderLines val="0"/>
          </c:dLbls>
          <c:cat>
            <c:multiLvlStrRef>
              <c:f>Sheet1!$A$2:$A$4</c:f>
              <c:multiLvlStrCache>
                <c:ptCount val="3"/>
                <c:lvl>
                  <c:pt idx="0">
                    <c:v>Year 1</c:v>
                  </c:pt>
                  <c:pt idx="1">
                    <c:v>Year 2</c:v>
                  </c:pt>
                  <c:pt idx="2">
                    <c:v>Year 3</c:v>
                  </c:pt>
                </c:lvl>
              </c:multiLvlStrCache>
            </c:multiLvlStrRef>
          </c:cat>
          <c:val>
            <c:numRef>
              <c:f>Sheet1!$C$2:$C$4</c:f>
              <c:numCache>
                <c:formatCode>General</c:formatCode>
                <c:ptCount val="3"/>
                <c:pt idx="0">
                  <c:v>73700</c:v>
                </c:pt>
                <c:pt idx="1">
                  <c:v>135000</c:v>
                </c:pt>
                <c:pt idx="2">
                  <c:v>201100</c:v>
                </c:pt>
              </c:numCache>
            </c:numRef>
          </c:val>
        </c:ser>
        <c:ser>
          <c:idx val="2"/>
          <c:order val="2"/>
          <c:tx>
            <c:strRef>
              <c:f>Sheet1!$D$1</c:f>
              <c:strCache>
                <c:ptCount val="1"/>
                <c:pt idx="0">
                  <c:v>Strong</c:v>
                </c:pt>
              </c:strCache>
            </c:strRef>
          </c:tx>
          <c:spPr>
            <a:solidFill>
              <a:srgbClr val="0E2A47"/>
            </a:solidFill>
            <a:effectLst/>
          </c:spPr>
          <c:invertIfNegative val="0"/>
          <c:dLbls>
            <c:numFmt formatCode="$#,##0,&quot;k&quot;" sourceLinked="0"/>
            <c:txPr>
              <a:bodyPr/>
              <a:lstStyle/>
              <a:p>
                <a:pPr>
                  <a:defRPr b="0" i="0" strike="noStrike" sz="900" u="none">
                    <a:solidFill>
                      <a:srgbClr val="5A6672"/>
                    </a:solidFill>
                    <a:latin typeface="Arial"/>
                  </a:defRPr>
                </a:pPr>
              </a:p>
            </c:txPr>
            <c:showLegendKey val="0"/>
            <c:showVal val="1"/>
            <c:showCatName val="0"/>
            <c:showSerName val="0"/>
            <c:showPercent val="0"/>
            <c:showBubbleSize val="0"/>
            <c:showLeaderLines val="0"/>
          </c:dLbls>
          <c:cat>
            <c:multiLvlStrRef>
              <c:f>Sheet1!$A$2:$A$4</c:f>
              <c:multiLvlStrCache>
                <c:ptCount val="3"/>
                <c:lvl>
                  <c:pt idx="0">
                    <c:v>Year 1</c:v>
                  </c:pt>
                  <c:pt idx="1">
                    <c:v>Year 2</c:v>
                  </c:pt>
                  <c:pt idx="2">
                    <c:v>Year 3</c:v>
                  </c:pt>
                </c:lvl>
              </c:multiLvlStrCache>
            </c:multiLvlStrRef>
          </c:cat>
          <c:val>
            <c:numRef>
              <c:f>Sheet1!$D$2:$D$4</c:f>
              <c:numCache>
                <c:formatCode>General</c:formatCode>
                <c:ptCount val="3"/>
                <c:pt idx="0">
                  <c:v>125300</c:v>
                </c:pt>
                <c:pt idx="1">
                  <c:v>229500</c:v>
                </c:pt>
                <c:pt idx="2">
                  <c:v>341900</c:v>
                </c:pt>
              </c:numCache>
            </c:numRef>
          </c:val>
        </c:ser>
        <c:dLbls>
          <c:numFmt formatCode="$#,##0,&quot;k&quot;" sourceLinked="0"/>
          <c:txPr>
            <a:bodyPr/>
            <a:lstStyle/>
            <a:p>
              <a:pPr>
                <a:defRPr b="0" i="0" strike="noStrike" sz="900" u="none">
                  <a:solidFill>
                    <a:srgbClr val="5A6672"/>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16181D"/>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9525" cap="flat">
              <a:solidFill>
                <a:srgbClr val="E5E9ED"/>
              </a:solidFill>
              <a:prstDash val="solid"/>
              <a:round/>
            </a:ln>
          </c:spPr>
        </c:majorGridlines>
        <c:numFmt formatCode="$#,##0,&quot;k&quot;"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5A6672"/>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100">
              <a:solidFill>
                <a:srgbClr val="5A6672"/>
              </a:solidFill>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you've already built the audience. This proposal turns it into a business — and my pay comes out of revenue, not your pocket.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Gold markers = the two lines competitors can't easily copy: election-cycle money (timing) and the B2B brief (no incumbent). Direct-sold local beats programmatic CPMs 5–10x.</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Numbers from THE DAILY ALASKA FINANCIAL PROJECTIONS.xlsx — an adaptation of the Alaska SBDC Financial Projection Model. Scenario switch flips the whole workbook. Assumes 40k–150k monthly pageviews by month 6–9, benchmarked against MRAK/Landmine-scale outlets.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 case under Option B: David ~$29k in year 1 (recoup completes ~June 2027), ~$39k year 2. Slavik retains ~$35k year 1 after all costs, ~$86k year 2 — while owning 100% of an appreciating asset built for ~$1,400 cash.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manager' need: covered by the GM role, DIY bookkeeping at launch, and an Anchorage CPA at tax time — a dedicated hire is premature at this revenue. Formation runs Days 0–2, in parallel with the build sprint, not ahead of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Compliance readiness is days, not months — disclaimer templates, a uniform rate card, and a recordkeeping log. Not legally required to offer uniform rates online, but it protects the neutrality brand. Copyright discipline: shift toward primary sources (APOC filings, RCA dockets, AHFC data) that need no one's permission.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compressed timeline doubles the election runway: launching Sept 8 instead of Oct 1 means eight sellable weeks before Nov 3, and AdSense approval (days to weeks) completes during live traffic, not before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alignment: if the site doesn't earn, David doesn't earn. Slavik keeps majority economics and 100% of the asset under A/B. The only real deadline is the election.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Primary was Aug 18. Kreiss-Tomkins raised $1.8M+. Ballot measures and IE committees buy digital placement Sept–Nov. This is the cheapest customer acquisition moment for two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Numbers from platform data collected Aug 25, 2026 (full baseline: business plan Appendix C). TikTok: 10,903 followers, 507 videos, 3.39M views, 196.6K likes. Facebook: ~13K followers, 448 reels, 5.52M views, 1.9% engagement. Slavik's TikTok bio already links a media kit — sponsor interest exists; this plan formalizes it. The housing/finance expertise point moved to the firewall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Beacon is the tone comp but takes no ads. MRAK is the reach comp but partisan. The Landmine is the revenue comp but tonally limited. We're taking the best piece of each.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four principles go on the site as published policy. They're also the sales pitch to advertisers who won't touch partisan outlets.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converts a credibility risk into a revenue line — the mortgage brand becomes a paying anchor sponsor with a disclosure, which is cleaner for Slavik too.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this is deliberately not a rebrand pitch. His existing logo becomes prototype Option C, matured — heavy black type, TDA orange as the single brand color, the glasses smiley as avatar, script confined to the masthead. Voice guide either way: plain declarative sentences, numbers early, no snark — the TikTok script voice, codified.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Plus: Newsletters hub, About/Ethics/Corrections, and an Advertise page with the public rate card. Trackers are sellable: 'Housing Market Tracker presented by ___'.</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Day-by-day sprint plan is in the ad-stack technical spec. Fixed costs drop to ~$460/mo on this stack. My build labor is the in-kind investment; Slavik's cash exposure is ~$1,400.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4892040" y="1592519"/>
            <a:ext cx="138989" cy="138989"/>
          </a:xfrm>
          <a:prstGeom prst="ellipse">
            <a:avLst/>
          </a:prstGeom>
          <a:solidFill>
            <a:srgbClr val="F2B134"/>
          </a:solidFill>
          <a:ln/>
        </p:spPr>
      </p:sp>
      <p:sp>
        <p:nvSpPr>
          <p:cNvPr id="3" name="Shape 1"/>
          <p:cNvSpPr/>
          <p:nvPr/>
        </p:nvSpPr>
        <p:spPr>
          <a:xfrm>
            <a:off x="5313016" y="1689811"/>
            <a:ext cx="138989" cy="138989"/>
          </a:xfrm>
          <a:prstGeom prst="ellipse">
            <a:avLst/>
          </a:prstGeom>
          <a:solidFill>
            <a:srgbClr val="F2B134"/>
          </a:solidFill>
          <a:ln/>
        </p:spPr>
      </p:sp>
      <p:sp>
        <p:nvSpPr>
          <p:cNvPr id="4" name="Shape 2"/>
          <p:cNvSpPr/>
          <p:nvPr/>
        </p:nvSpPr>
        <p:spPr>
          <a:xfrm>
            <a:off x="5733991" y="1592519"/>
            <a:ext cx="138989" cy="138989"/>
          </a:xfrm>
          <a:prstGeom prst="ellipse">
            <a:avLst/>
          </a:prstGeom>
          <a:solidFill>
            <a:srgbClr val="F2B134"/>
          </a:solidFill>
          <a:ln/>
        </p:spPr>
      </p:sp>
      <p:sp>
        <p:nvSpPr>
          <p:cNvPr id="5" name="Shape 3"/>
          <p:cNvSpPr/>
          <p:nvPr/>
        </p:nvSpPr>
        <p:spPr>
          <a:xfrm>
            <a:off x="6061417" y="1300643"/>
            <a:ext cx="138989" cy="138989"/>
          </a:xfrm>
          <a:prstGeom prst="ellipse">
            <a:avLst/>
          </a:prstGeom>
          <a:solidFill>
            <a:srgbClr val="F2B134"/>
          </a:solidFill>
          <a:ln/>
        </p:spPr>
      </p:sp>
      <p:sp>
        <p:nvSpPr>
          <p:cNvPr id="6" name="Shape 4"/>
          <p:cNvSpPr/>
          <p:nvPr/>
        </p:nvSpPr>
        <p:spPr>
          <a:xfrm>
            <a:off x="6482393" y="1251996"/>
            <a:ext cx="138989" cy="138989"/>
          </a:xfrm>
          <a:prstGeom prst="ellipse">
            <a:avLst/>
          </a:prstGeom>
          <a:solidFill>
            <a:srgbClr val="F2B134"/>
          </a:solidFill>
          <a:ln/>
        </p:spPr>
      </p:sp>
      <p:sp>
        <p:nvSpPr>
          <p:cNvPr id="7" name="Shape 5"/>
          <p:cNvSpPr/>
          <p:nvPr/>
        </p:nvSpPr>
        <p:spPr>
          <a:xfrm>
            <a:off x="6950143" y="1349289"/>
            <a:ext cx="138989" cy="138989"/>
          </a:xfrm>
          <a:prstGeom prst="ellipse">
            <a:avLst/>
          </a:prstGeom>
          <a:solidFill>
            <a:srgbClr val="F2B134"/>
          </a:solidFill>
          <a:ln/>
        </p:spPr>
      </p:sp>
      <p:sp>
        <p:nvSpPr>
          <p:cNvPr id="8" name="Shape 6"/>
          <p:cNvSpPr/>
          <p:nvPr/>
        </p:nvSpPr>
        <p:spPr>
          <a:xfrm>
            <a:off x="7324344" y="960120"/>
            <a:ext cx="243230" cy="243230"/>
          </a:xfrm>
          <a:prstGeom prst="ellipse">
            <a:avLst/>
          </a:prstGeom>
          <a:solidFill>
            <a:srgbClr val="F2B134"/>
          </a:solidFill>
          <a:ln/>
        </p:spPr>
      </p:sp>
      <p:sp>
        <p:nvSpPr>
          <p:cNvPr id="9" name="Text 7"/>
          <p:cNvSpPr/>
          <p:nvPr/>
        </p:nvSpPr>
        <p:spPr>
          <a:xfrm>
            <a:off x="640080" y="2240280"/>
            <a:ext cx="10908792" cy="1051560"/>
          </a:xfrm>
          <a:prstGeom prst="rect">
            <a:avLst/>
          </a:prstGeom>
          <a:noFill/>
          <a:ln/>
        </p:spPr>
        <p:txBody>
          <a:bodyPr wrap="square" lIns="0" tIns="0" rIns="0" bIns="0" rtlCol="0" anchor="ctr"/>
          <a:lstStyle/>
          <a:p>
            <a:pPr algn="ctr" indent="0" marL="0">
              <a:buNone/>
            </a:pPr>
            <a:r>
              <a:rPr lang="en-US" sz="6000" b="1" dirty="0">
                <a:solidFill>
                  <a:srgbClr val="FFFFFF"/>
                </a:solidFill>
                <a:latin typeface="Cambria" pitchFamily="34" charset="0"/>
                <a:ea typeface="Cambria" pitchFamily="34" charset="-122"/>
                <a:cs typeface="Cambria" pitchFamily="34" charset="-120"/>
              </a:rPr>
              <a:t>THE DAILY ALASKA</a:t>
            </a:r>
            <a:endParaRPr lang="en-US" sz="6000" dirty="0"/>
          </a:p>
        </p:txBody>
      </p:sp>
      <p:sp>
        <p:nvSpPr>
          <p:cNvPr id="10" name="Text 8"/>
          <p:cNvSpPr/>
          <p:nvPr/>
        </p:nvSpPr>
        <p:spPr>
          <a:xfrm>
            <a:off x="640080" y="3291840"/>
            <a:ext cx="10908792" cy="457200"/>
          </a:xfrm>
          <a:prstGeom prst="rect">
            <a:avLst/>
          </a:prstGeom>
          <a:noFill/>
          <a:ln/>
        </p:spPr>
        <p:txBody>
          <a:bodyPr wrap="square" lIns="0" tIns="0" rIns="0" bIns="0" rtlCol="0" anchor="ctr"/>
          <a:lstStyle/>
          <a:p>
            <a:pPr algn="ctr" indent="0" marL="0">
              <a:buNone/>
            </a:pPr>
            <a:r>
              <a:rPr lang="en-US" sz="2200" i="1" dirty="0">
                <a:solidFill>
                  <a:srgbClr val="2BB3A3"/>
                </a:solidFill>
                <a:latin typeface="Cambria" pitchFamily="34" charset="0"/>
                <a:ea typeface="Cambria" pitchFamily="34" charset="-122"/>
                <a:cs typeface="Cambria" pitchFamily="34" charset="-120"/>
              </a:rPr>
              <a:t>Alaska, told straight.</a:t>
            </a:r>
            <a:endParaRPr lang="en-US" sz="2200" dirty="0"/>
          </a:p>
        </p:txBody>
      </p:sp>
      <p:sp>
        <p:nvSpPr>
          <p:cNvPr id="11" name="Text 9"/>
          <p:cNvSpPr/>
          <p:nvPr/>
        </p:nvSpPr>
        <p:spPr>
          <a:xfrm>
            <a:off x="640080" y="4160520"/>
            <a:ext cx="10908792" cy="365760"/>
          </a:xfrm>
          <a:prstGeom prst="rect">
            <a:avLst/>
          </a:prstGeom>
          <a:noFill/>
          <a:ln/>
        </p:spPr>
        <p:txBody>
          <a:bodyPr wrap="square" lIns="0" tIns="0" rIns="0" bIns="0" rtlCol="0" anchor="ctr"/>
          <a:lstStyle/>
          <a:p>
            <a:pPr algn="ctr" indent="0" marL="0">
              <a:buNone/>
            </a:pPr>
            <a:r>
              <a:rPr lang="en-US" sz="1600" dirty="0">
                <a:solidFill>
                  <a:srgbClr val="C8D2DC"/>
                </a:solidFill>
                <a:latin typeface="Calibri" pitchFamily="34" charset="0"/>
                <a:ea typeface="Calibri" pitchFamily="34" charset="-122"/>
                <a:cs typeface="Calibri" pitchFamily="34" charset="-120"/>
              </a:rPr>
              <a:t>A proposal to build Alaska's independent news business</a:t>
            </a:r>
            <a:endParaRPr lang="en-US" sz="1600" dirty="0"/>
          </a:p>
        </p:txBody>
      </p:sp>
      <p:sp>
        <p:nvSpPr>
          <p:cNvPr id="12" name="Text 10"/>
          <p:cNvSpPr/>
          <p:nvPr/>
        </p:nvSpPr>
        <p:spPr>
          <a:xfrm>
            <a:off x="640080" y="5806440"/>
            <a:ext cx="10908792" cy="320040"/>
          </a:xfrm>
          <a:prstGeom prst="rect">
            <a:avLst/>
          </a:prstGeom>
          <a:noFill/>
          <a:ln/>
        </p:spPr>
        <p:txBody>
          <a:bodyPr wrap="square" lIns="0" tIns="0" rIns="0" bIns="0" rtlCol="0" anchor="ctr"/>
          <a:lstStyle/>
          <a:p>
            <a:pPr algn="ctr" indent="0" marL="0">
              <a:buNone/>
            </a:pPr>
            <a:r>
              <a:rPr lang="en-US" sz="1200" dirty="0">
                <a:solidFill>
                  <a:srgbClr val="8FA0B2"/>
                </a:solidFill>
                <a:latin typeface="Calibri" pitchFamily="34" charset="0"/>
                <a:ea typeface="Calibri" pitchFamily="34" charset="-122"/>
                <a:cs typeface="Calibri" pitchFamily="34" charset="-120"/>
              </a:rPr>
              <a:t>Prepared by David Chapa  ·  For Slavik Lund  ·  August 2026</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REVENUE MODEL</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Six stacked lines, sequenced by speed to cash</a:t>
            </a:r>
            <a:endParaRPr lang="en-US" sz="3400" dirty="0"/>
          </a:p>
        </p:txBody>
      </p:sp>
      <p:sp>
        <p:nvSpPr>
          <p:cNvPr id="4" name="Shape 2"/>
          <p:cNvSpPr/>
          <p:nvPr/>
        </p:nvSpPr>
        <p:spPr>
          <a:xfrm>
            <a:off x="548640" y="1737360"/>
            <a:ext cx="5394960" cy="1234440"/>
          </a:xfrm>
          <a:prstGeom prst="roundRect">
            <a:avLst>
              <a:gd name="adj" fmla="val 5185"/>
            </a:avLst>
          </a:prstGeom>
          <a:solidFill>
            <a:srgbClr val="F7F8F9"/>
          </a:solidFill>
          <a:ln w="12700">
            <a:solidFill>
              <a:srgbClr val="D9DEE4"/>
            </a:solidFill>
            <a:prstDash val="solid"/>
          </a:ln>
        </p:spPr>
      </p:sp>
      <p:sp>
        <p:nvSpPr>
          <p:cNvPr id="5" name="Shape 3"/>
          <p:cNvSpPr/>
          <p:nvPr/>
        </p:nvSpPr>
        <p:spPr>
          <a:xfrm>
            <a:off x="749808" y="2121408"/>
            <a:ext cx="457200" cy="457200"/>
          </a:xfrm>
          <a:prstGeom prst="ellipse">
            <a:avLst/>
          </a:prstGeom>
          <a:solidFill>
            <a:srgbClr val="F2B134"/>
          </a:solidFill>
          <a:ln/>
        </p:spPr>
      </p:sp>
      <p:sp>
        <p:nvSpPr>
          <p:cNvPr id="6" name="Text 4"/>
          <p:cNvSpPr/>
          <p:nvPr/>
        </p:nvSpPr>
        <p:spPr>
          <a:xfrm>
            <a:off x="749808" y="2121408"/>
            <a:ext cx="457200" cy="457200"/>
          </a:xfrm>
          <a:prstGeom prst="rect">
            <a:avLst/>
          </a:prstGeom>
          <a:noFill/>
          <a:ln/>
        </p:spPr>
        <p:txBody>
          <a:bodyPr wrap="square" lIns="0" tIns="0" rIns="0" bIns="0" rtlCol="0" anchor="ctr"/>
          <a:lstStyle/>
          <a:p>
            <a:pPr algn="ctr" indent="0" marL="0">
              <a:buNone/>
            </a:pPr>
            <a:r>
              <a:rPr lang="en-US" sz="1700" b="1" dirty="0">
                <a:solidFill>
                  <a:srgbClr val="0E2A47"/>
                </a:solidFill>
                <a:latin typeface="Cambria" pitchFamily="34" charset="0"/>
                <a:ea typeface="Cambria" pitchFamily="34" charset="-122"/>
                <a:cs typeface="Cambria" pitchFamily="34" charset="-120"/>
              </a:rPr>
              <a:t>1</a:t>
            </a:r>
            <a:endParaRPr lang="en-US" sz="1700" dirty="0"/>
          </a:p>
        </p:txBody>
      </p:sp>
      <p:sp>
        <p:nvSpPr>
          <p:cNvPr id="7" name="Text 5"/>
          <p:cNvSpPr/>
          <p:nvPr/>
        </p:nvSpPr>
        <p:spPr>
          <a:xfrm>
            <a:off x="1371600" y="1847088"/>
            <a:ext cx="4480560" cy="365760"/>
          </a:xfrm>
          <a:prstGeom prst="rect">
            <a:avLst/>
          </a:prstGeom>
          <a:noFill/>
          <a:ln/>
        </p:spPr>
        <p:txBody>
          <a:bodyPr wrap="square" lIns="0" tIns="0" rIns="0" bIns="0" rtlCol="0" anchor="ctr"/>
          <a:lstStyle/>
          <a:p>
            <a:pPr indent="0" marL="0">
              <a:buNone/>
            </a:pPr>
            <a:r>
              <a:rPr lang="en-US" sz="1500" b="1" dirty="0">
                <a:solidFill>
                  <a:srgbClr val="0E2A47"/>
                </a:solidFill>
                <a:latin typeface="Cambria" pitchFamily="34" charset="0"/>
                <a:ea typeface="Cambria" pitchFamily="34" charset="-122"/>
                <a:cs typeface="Cambria" pitchFamily="34" charset="-120"/>
              </a:rPr>
              <a:t>Political advertising</a:t>
            </a:r>
            <a:endParaRPr lang="en-US" sz="1500" dirty="0"/>
          </a:p>
        </p:txBody>
      </p:sp>
      <p:sp>
        <p:nvSpPr>
          <p:cNvPr id="8" name="Text 6"/>
          <p:cNvSpPr/>
          <p:nvPr/>
        </p:nvSpPr>
        <p:spPr>
          <a:xfrm>
            <a:off x="1371600" y="2194560"/>
            <a:ext cx="4480560" cy="731520"/>
          </a:xfrm>
          <a:prstGeom prst="rect">
            <a:avLst/>
          </a:prstGeom>
          <a:noFill/>
          <a:ln/>
        </p:spPr>
        <p:txBody>
          <a:bodyPr wrap="square" lIns="0" tIns="0" rIns="0" bIns="0" rtlCol="0" anchor="ctr"/>
          <a:lstStyle/>
          <a:p>
            <a:pPr indent="0" marL="0">
              <a:buNone/>
            </a:pPr>
            <a:r>
              <a:rPr lang="en-US" sz="1080" dirty="0">
                <a:solidFill>
                  <a:srgbClr val="5A6672"/>
                </a:solidFill>
                <a:latin typeface="Calibri" pitchFamily="34" charset="0"/>
                <a:ea typeface="Calibri" pitchFamily="34" charset="-122"/>
                <a:cs typeface="Calibri" pitchFamily="34" charset="-120"/>
              </a:rPr>
              <a:t>Flat weekly placements, APOC-compliant. $8k–$40k in the launch quarter; recurs every cycle.</a:t>
            </a:r>
            <a:endParaRPr lang="en-US" sz="1080" dirty="0"/>
          </a:p>
        </p:txBody>
      </p:sp>
      <p:sp>
        <p:nvSpPr>
          <p:cNvPr id="9" name="Shape 7"/>
          <p:cNvSpPr/>
          <p:nvPr/>
        </p:nvSpPr>
        <p:spPr>
          <a:xfrm>
            <a:off x="6217920" y="1737360"/>
            <a:ext cx="5394960" cy="1234440"/>
          </a:xfrm>
          <a:prstGeom prst="roundRect">
            <a:avLst>
              <a:gd name="adj" fmla="val 5185"/>
            </a:avLst>
          </a:prstGeom>
          <a:solidFill>
            <a:srgbClr val="F7F8F9"/>
          </a:solidFill>
          <a:ln w="12700">
            <a:solidFill>
              <a:srgbClr val="D9DEE4"/>
            </a:solidFill>
            <a:prstDash val="solid"/>
          </a:ln>
        </p:spPr>
      </p:sp>
      <p:sp>
        <p:nvSpPr>
          <p:cNvPr id="10" name="Shape 8"/>
          <p:cNvSpPr/>
          <p:nvPr/>
        </p:nvSpPr>
        <p:spPr>
          <a:xfrm>
            <a:off x="6419088" y="2121408"/>
            <a:ext cx="457200" cy="457200"/>
          </a:xfrm>
          <a:prstGeom prst="ellipse">
            <a:avLst/>
          </a:prstGeom>
          <a:solidFill>
            <a:srgbClr val="2BB3A3"/>
          </a:solidFill>
          <a:ln/>
        </p:spPr>
      </p:sp>
      <p:sp>
        <p:nvSpPr>
          <p:cNvPr id="11" name="Text 9"/>
          <p:cNvSpPr/>
          <p:nvPr/>
        </p:nvSpPr>
        <p:spPr>
          <a:xfrm>
            <a:off x="6419088" y="2121408"/>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2</a:t>
            </a:r>
            <a:endParaRPr lang="en-US" sz="1700" dirty="0"/>
          </a:p>
        </p:txBody>
      </p:sp>
      <p:sp>
        <p:nvSpPr>
          <p:cNvPr id="12" name="Text 10"/>
          <p:cNvSpPr/>
          <p:nvPr/>
        </p:nvSpPr>
        <p:spPr>
          <a:xfrm>
            <a:off x="7040880" y="1847088"/>
            <a:ext cx="4480560" cy="365760"/>
          </a:xfrm>
          <a:prstGeom prst="rect">
            <a:avLst/>
          </a:prstGeom>
          <a:noFill/>
          <a:ln/>
        </p:spPr>
        <p:txBody>
          <a:bodyPr wrap="square" lIns="0" tIns="0" rIns="0" bIns="0" rtlCol="0" anchor="ctr"/>
          <a:lstStyle/>
          <a:p>
            <a:pPr indent="0" marL="0">
              <a:buNone/>
            </a:pPr>
            <a:r>
              <a:rPr lang="en-US" sz="1500" b="1" dirty="0">
                <a:solidFill>
                  <a:srgbClr val="0E2A47"/>
                </a:solidFill>
                <a:latin typeface="Cambria" pitchFamily="34" charset="0"/>
                <a:ea typeface="Cambria" pitchFamily="34" charset="-122"/>
                <a:cs typeface="Cambria" pitchFamily="34" charset="-120"/>
              </a:rPr>
              <a:t>Direct local ads</a:t>
            </a:r>
            <a:endParaRPr lang="en-US" sz="1500" dirty="0"/>
          </a:p>
        </p:txBody>
      </p:sp>
      <p:sp>
        <p:nvSpPr>
          <p:cNvPr id="13" name="Text 11"/>
          <p:cNvSpPr/>
          <p:nvPr/>
        </p:nvSpPr>
        <p:spPr>
          <a:xfrm>
            <a:off x="7040880" y="2194560"/>
            <a:ext cx="4480560" cy="731520"/>
          </a:xfrm>
          <a:prstGeom prst="rect">
            <a:avLst/>
          </a:prstGeom>
          <a:noFill/>
          <a:ln/>
        </p:spPr>
        <p:txBody>
          <a:bodyPr wrap="square" lIns="0" tIns="0" rIns="0" bIns="0" rtlCol="0" anchor="ctr"/>
          <a:lstStyle/>
          <a:p>
            <a:pPr indent="0" marL="0">
              <a:buNone/>
            </a:pPr>
            <a:r>
              <a:rPr lang="en-US" sz="1080" dirty="0">
                <a:solidFill>
                  <a:srgbClr val="5A6672"/>
                </a:solidFill>
                <a:latin typeface="Calibri" pitchFamily="34" charset="0"/>
                <a:ea typeface="Calibri" pitchFamily="34" charset="-122"/>
                <a:cs typeface="Calibri" pitchFamily="34" charset="-120"/>
              </a:rPr>
              <a:t>The engine. Lenders, realtors, builders, utilities. 6–10 anchors = $4k–$10k/mo by month 12.</a:t>
            </a:r>
            <a:endParaRPr lang="en-US" sz="1080" dirty="0"/>
          </a:p>
        </p:txBody>
      </p:sp>
      <p:sp>
        <p:nvSpPr>
          <p:cNvPr id="14" name="Shape 12"/>
          <p:cNvSpPr/>
          <p:nvPr/>
        </p:nvSpPr>
        <p:spPr>
          <a:xfrm>
            <a:off x="548640" y="3154680"/>
            <a:ext cx="5394960" cy="1234440"/>
          </a:xfrm>
          <a:prstGeom prst="roundRect">
            <a:avLst>
              <a:gd name="adj" fmla="val 5185"/>
            </a:avLst>
          </a:prstGeom>
          <a:solidFill>
            <a:srgbClr val="F7F8F9"/>
          </a:solidFill>
          <a:ln w="12700">
            <a:solidFill>
              <a:srgbClr val="D9DEE4"/>
            </a:solidFill>
            <a:prstDash val="solid"/>
          </a:ln>
        </p:spPr>
      </p:sp>
      <p:sp>
        <p:nvSpPr>
          <p:cNvPr id="15" name="Shape 13"/>
          <p:cNvSpPr/>
          <p:nvPr/>
        </p:nvSpPr>
        <p:spPr>
          <a:xfrm>
            <a:off x="749808" y="3538728"/>
            <a:ext cx="457200" cy="457200"/>
          </a:xfrm>
          <a:prstGeom prst="ellipse">
            <a:avLst/>
          </a:prstGeom>
          <a:solidFill>
            <a:srgbClr val="2BB3A3"/>
          </a:solidFill>
          <a:ln/>
        </p:spPr>
      </p:sp>
      <p:sp>
        <p:nvSpPr>
          <p:cNvPr id="16" name="Text 14"/>
          <p:cNvSpPr/>
          <p:nvPr/>
        </p:nvSpPr>
        <p:spPr>
          <a:xfrm>
            <a:off x="749808" y="3538728"/>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3</a:t>
            </a:r>
            <a:endParaRPr lang="en-US" sz="1700" dirty="0"/>
          </a:p>
        </p:txBody>
      </p:sp>
      <p:sp>
        <p:nvSpPr>
          <p:cNvPr id="17" name="Text 15"/>
          <p:cNvSpPr/>
          <p:nvPr/>
        </p:nvSpPr>
        <p:spPr>
          <a:xfrm>
            <a:off x="1371600" y="3264408"/>
            <a:ext cx="4480560" cy="365760"/>
          </a:xfrm>
          <a:prstGeom prst="rect">
            <a:avLst/>
          </a:prstGeom>
          <a:noFill/>
          <a:ln/>
        </p:spPr>
        <p:txBody>
          <a:bodyPr wrap="square" lIns="0" tIns="0" rIns="0" bIns="0" rtlCol="0" anchor="ctr"/>
          <a:lstStyle/>
          <a:p>
            <a:pPr indent="0" marL="0">
              <a:buNone/>
            </a:pPr>
            <a:r>
              <a:rPr lang="en-US" sz="1500" b="1" dirty="0">
                <a:solidFill>
                  <a:srgbClr val="0E2A47"/>
                </a:solidFill>
                <a:latin typeface="Cambria" pitchFamily="34" charset="0"/>
                <a:ea typeface="Cambria" pitchFamily="34" charset="-122"/>
                <a:cs typeface="Cambria" pitchFamily="34" charset="-120"/>
              </a:rPr>
              <a:t>Programmatic</a:t>
            </a:r>
            <a:endParaRPr lang="en-US" sz="1500" dirty="0"/>
          </a:p>
        </p:txBody>
      </p:sp>
      <p:sp>
        <p:nvSpPr>
          <p:cNvPr id="18" name="Text 16"/>
          <p:cNvSpPr/>
          <p:nvPr/>
        </p:nvSpPr>
        <p:spPr>
          <a:xfrm>
            <a:off x="1371600" y="3611880"/>
            <a:ext cx="4480560" cy="731520"/>
          </a:xfrm>
          <a:prstGeom prst="rect">
            <a:avLst/>
          </a:prstGeom>
          <a:noFill/>
          <a:ln/>
        </p:spPr>
        <p:txBody>
          <a:bodyPr wrap="square" lIns="0" tIns="0" rIns="0" bIns="0" rtlCol="0" anchor="ctr"/>
          <a:lstStyle/>
          <a:p>
            <a:pPr indent="0" marL="0">
              <a:buNone/>
            </a:pPr>
            <a:r>
              <a:rPr lang="en-US" sz="1080" dirty="0">
                <a:solidFill>
                  <a:srgbClr val="5A6672"/>
                </a:solidFill>
                <a:latin typeface="Calibri" pitchFamily="34" charset="0"/>
                <a:ea typeface="Calibri" pitchFamily="34" charset="-122"/>
                <a:cs typeface="Calibri" pitchFamily="34" charset="-120"/>
              </a:rPr>
              <a:t>AdSense day one → Mediavine/Raptive at 50k sessions. The floor, never the plan.</a:t>
            </a:r>
            <a:endParaRPr lang="en-US" sz="1080" dirty="0"/>
          </a:p>
        </p:txBody>
      </p:sp>
      <p:sp>
        <p:nvSpPr>
          <p:cNvPr id="19" name="Shape 17"/>
          <p:cNvSpPr/>
          <p:nvPr/>
        </p:nvSpPr>
        <p:spPr>
          <a:xfrm>
            <a:off x="6217920" y="3154680"/>
            <a:ext cx="5394960" cy="1234440"/>
          </a:xfrm>
          <a:prstGeom prst="roundRect">
            <a:avLst>
              <a:gd name="adj" fmla="val 5185"/>
            </a:avLst>
          </a:prstGeom>
          <a:solidFill>
            <a:srgbClr val="F7F8F9"/>
          </a:solidFill>
          <a:ln w="12700">
            <a:solidFill>
              <a:srgbClr val="D9DEE4"/>
            </a:solidFill>
            <a:prstDash val="solid"/>
          </a:ln>
        </p:spPr>
      </p:sp>
      <p:sp>
        <p:nvSpPr>
          <p:cNvPr id="20" name="Shape 18"/>
          <p:cNvSpPr/>
          <p:nvPr/>
        </p:nvSpPr>
        <p:spPr>
          <a:xfrm>
            <a:off x="6419088" y="3538728"/>
            <a:ext cx="457200" cy="457200"/>
          </a:xfrm>
          <a:prstGeom prst="ellipse">
            <a:avLst/>
          </a:prstGeom>
          <a:solidFill>
            <a:srgbClr val="2BB3A3"/>
          </a:solidFill>
          <a:ln/>
        </p:spPr>
      </p:sp>
      <p:sp>
        <p:nvSpPr>
          <p:cNvPr id="21" name="Text 19"/>
          <p:cNvSpPr/>
          <p:nvPr/>
        </p:nvSpPr>
        <p:spPr>
          <a:xfrm>
            <a:off x="6419088" y="3538728"/>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4</a:t>
            </a:r>
            <a:endParaRPr lang="en-US" sz="1700" dirty="0"/>
          </a:p>
        </p:txBody>
      </p:sp>
      <p:sp>
        <p:nvSpPr>
          <p:cNvPr id="22" name="Text 20"/>
          <p:cNvSpPr/>
          <p:nvPr/>
        </p:nvSpPr>
        <p:spPr>
          <a:xfrm>
            <a:off x="7040880" y="3264408"/>
            <a:ext cx="4480560" cy="365760"/>
          </a:xfrm>
          <a:prstGeom prst="rect">
            <a:avLst/>
          </a:prstGeom>
          <a:noFill/>
          <a:ln/>
        </p:spPr>
        <p:txBody>
          <a:bodyPr wrap="square" lIns="0" tIns="0" rIns="0" bIns="0" rtlCol="0" anchor="ctr"/>
          <a:lstStyle/>
          <a:p>
            <a:pPr indent="0" marL="0">
              <a:buNone/>
            </a:pPr>
            <a:r>
              <a:rPr lang="en-US" sz="1500" b="1" dirty="0">
                <a:solidFill>
                  <a:srgbClr val="0E2A47"/>
                </a:solidFill>
                <a:latin typeface="Cambria" pitchFamily="34" charset="0"/>
                <a:ea typeface="Cambria" pitchFamily="34" charset="-122"/>
                <a:cs typeface="Cambria" pitchFamily="34" charset="-120"/>
              </a:rPr>
              <a:t>Sponsored content</a:t>
            </a:r>
            <a:endParaRPr lang="en-US" sz="1500" dirty="0"/>
          </a:p>
        </p:txBody>
      </p:sp>
      <p:sp>
        <p:nvSpPr>
          <p:cNvPr id="23" name="Text 21"/>
          <p:cNvSpPr/>
          <p:nvPr/>
        </p:nvSpPr>
        <p:spPr>
          <a:xfrm>
            <a:off x="7040880" y="3611880"/>
            <a:ext cx="4480560" cy="731520"/>
          </a:xfrm>
          <a:prstGeom prst="rect">
            <a:avLst/>
          </a:prstGeom>
          <a:noFill/>
          <a:ln/>
        </p:spPr>
        <p:txBody>
          <a:bodyPr wrap="square" lIns="0" tIns="0" rIns="0" bIns="0" rtlCol="0" anchor="ctr"/>
          <a:lstStyle/>
          <a:p>
            <a:pPr indent="0" marL="0">
              <a:buNone/>
            </a:pPr>
            <a:r>
              <a:rPr lang="en-US" sz="1080" dirty="0">
                <a:solidFill>
                  <a:srgbClr val="5A6672"/>
                </a:solidFill>
                <a:latin typeface="Calibri" pitchFamily="34" charset="0"/>
                <a:ea typeface="Calibri" pitchFamily="34" charset="-122"/>
                <a:cs typeface="Calibri" pitchFamily="34" charset="-120"/>
              </a:rPr>
              <a:t>Labeled, FTC-clean, $400–$1,200/article — incl. a sponsored vertical-video format no one else offers.</a:t>
            </a:r>
            <a:endParaRPr lang="en-US" sz="1080" dirty="0"/>
          </a:p>
        </p:txBody>
      </p:sp>
      <p:sp>
        <p:nvSpPr>
          <p:cNvPr id="24" name="Shape 22"/>
          <p:cNvSpPr/>
          <p:nvPr/>
        </p:nvSpPr>
        <p:spPr>
          <a:xfrm>
            <a:off x="548640" y="4572000"/>
            <a:ext cx="5394960" cy="1234440"/>
          </a:xfrm>
          <a:prstGeom prst="roundRect">
            <a:avLst>
              <a:gd name="adj" fmla="val 5185"/>
            </a:avLst>
          </a:prstGeom>
          <a:solidFill>
            <a:srgbClr val="F7F8F9"/>
          </a:solidFill>
          <a:ln w="12700">
            <a:solidFill>
              <a:srgbClr val="D9DEE4"/>
            </a:solidFill>
            <a:prstDash val="solid"/>
          </a:ln>
        </p:spPr>
      </p:sp>
      <p:sp>
        <p:nvSpPr>
          <p:cNvPr id="25" name="Shape 23"/>
          <p:cNvSpPr/>
          <p:nvPr/>
        </p:nvSpPr>
        <p:spPr>
          <a:xfrm>
            <a:off x="749808" y="4956048"/>
            <a:ext cx="457200" cy="457200"/>
          </a:xfrm>
          <a:prstGeom prst="ellipse">
            <a:avLst/>
          </a:prstGeom>
          <a:solidFill>
            <a:srgbClr val="2BB3A3"/>
          </a:solidFill>
          <a:ln/>
        </p:spPr>
      </p:sp>
      <p:sp>
        <p:nvSpPr>
          <p:cNvPr id="26" name="Text 24"/>
          <p:cNvSpPr/>
          <p:nvPr/>
        </p:nvSpPr>
        <p:spPr>
          <a:xfrm>
            <a:off x="749808" y="4956048"/>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5</a:t>
            </a:r>
            <a:endParaRPr lang="en-US" sz="1700" dirty="0"/>
          </a:p>
        </p:txBody>
      </p:sp>
      <p:sp>
        <p:nvSpPr>
          <p:cNvPr id="27" name="Text 25"/>
          <p:cNvSpPr/>
          <p:nvPr/>
        </p:nvSpPr>
        <p:spPr>
          <a:xfrm>
            <a:off x="1371600" y="4681728"/>
            <a:ext cx="4480560" cy="365760"/>
          </a:xfrm>
          <a:prstGeom prst="rect">
            <a:avLst/>
          </a:prstGeom>
          <a:noFill/>
          <a:ln/>
        </p:spPr>
        <p:txBody>
          <a:bodyPr wrap="square" lIns="0" tIns="0" rIns="0" bIns="0" rtlCol="0" anchor="ctr"/>
          <a:lstStyle/>
          <a:p>
            <a:pPr indent="0" marL="0">
              <a:buNone/>
            </a:pPr>
            <a:r>
              <a:rPr lang="en-US" sz="1500" b="1" dirty="0">
                <a:solidFill>
                  <a:srgbClr val="0E2A47"/>
                </a:solidFill>
                <a:latin typeface="Cambria" pitchFamily="34" charset="0"/>
                <a:ea typeface="Cambria" pitchFamily="34" charset="-122"/>
                <a:cs typeface="Cambria" pitchFamily="34" charset="-120"/>
              </a:rPr>
              <a:t>Events calendar</a:t>
            </a:r>
            <a:endParaRPr lang="en-US" sz="1500" dirty="0"/>
          </a:p>
        </p:txBody>
      </p:sp>
      <p:sp>
        <p:nvSpPr>
          <p:cNvPr id="28" name="Text 26"/>
          <p:cNvSpPr/>
          <p:nvPr/>
        </p:nvSpPr>
        <p:spPr>
          <a:xfrm>
            <a:off x="1371600" y="5029200"/>
            <a:ext cx="4480560" cy="731520"/>
          </a:xfrm>
          <a:prstGeom prst="rect">
            <a:avLst/>
          </a:prstGeom>
          <a:noFill/>
          <a:ln/>
        </p:spPr>
        <p:txBody>
          <a:bodyPr wrap="square" lIns="0" tIns="0" rIns="0" bIns="0" rtlCol="0" anchor="ctr"/>
          <a:lstStyle/>
          <a:p>
            <a:pPr indent="0" marL="0">
              <a:buNone/>
            </a:pPr>
            <a:r>
              <a:rPr lang="en-US" sz="1080" dirty="0">
                <a:solidFill>
                  <a:srgbClr val="5A6672"/>
                </a:solidFill>
                <a:latin typeface="Calibri" pitchFamily="34" charset="0"/>
                <a:ea typeface="Calibri" pitchFamily="34" charset="-122"/>
                <a:cs typeface="Calibri" pitchFamily="34" charset="-120"/>
              </a:rPr>
              <a:t>Free community listings; paid featured $25–$100; 'Weekend Guide presented by ___'.</a:t>
            </a:r>
            <a:endParaRPr lang="en-US" sz="1080" dirty="0"/>
          </a:p>
        </p:txBody>
      </p:sp>
      <p:sp>
        <p:nvSpPr>
          <p:cNvPr id="29" name="Shape 27"/>
          <p:cNvSpPr/>
          <p:nvPr/>
        </p:nvSpPr>
        <p:spPr>
          <a:xfrm>
            <a:off x="6217920" y="4572000"/>
            <a:ext cx="5394960" cy="1234440"/>
          </a:xfrm>
          <a:prstGeom prst="roundRect">
            <a:avLst>
              <a:gd name="adj" fmla="val 5185"/>
            </a:avLst>
          </a:prstGeom>
          <a:solidFill>
            <a:srgbClr val="F7F8F9"/>
          </a:solidFill>
          <a:ln w="12700">
            <a:solidFill>
              <a:srgbClr val="D9DEE4"/>
            </a:solidFill>
            <a:prstDash val="solid"/>
          </a:ln>
        </p:spPr>
      </p:sp>
      <p:sp>
        <p:nvSpPr>
          <p:cNvPr id="30" name="Shape 28"/>
          <p:cNvSpPr/>
          <p:nvPr/>
        </p:nvSpPr>
        <p:spPr>
          <a:xfrm>
            <a:off x="6419088" y="4956048"/>
            <a:ext cx="457200" cy="457200"/>
          </a:xfrm>
          <a:prstGeom prst="ellipse">
            <a:avLst/>
          </a:prstGeom>
          <a:solidFill>
            <a:srgbClr val="F2B134"/>
          </a:solidFill>
          <a:ln/>
        </p:spPr>
      </p:sp>
      <p:sp>
        <p:nvSpPr>
          <p:cNvPr id="31" name="Text 29"/>
          <p:cNvSpPr/>
          <p:nvPr/>
        </p:nvSpPr>
        <p:spPr>
          <a:xfrm>
            <a:off x="6419088" y="4956048"/>
            <a:ext cx="457200" cy="457200"/>
          </a:xfrm>
          <a:prstGeom prst="rect">
            <a:avLst/>
          </a:prstGeom>
          <a:noFill/>
          <a:ln/>
        </p:spPr>
        <p:txBody>
          <a:bodyPr wrap="square" lIns="0" tIns="0" rIns="0" bIns="0" rtlCol="0" anchor="ctr"/>
          <a:lstStyle/>
          <a:p>
            <a:pPr algn="ctr" indent="0" marL="0">
              <a:buNone/>
            </a:pPr>
            <a:r>
              <a:rPr lang="en-US" sz="1700" b="1" dirty="0">
                <a:solidFill>
                  <a:srgbClr val="0E2A47"/>
                </a:solidFill>
                <a:latin typeface="Cambria" pitchFamily="34" charset="0"/>
                <a:ea typeface="Cambria" pitchFamily="34" charset="-122"/>
                <a:cs typeface="Cambria" pitchFamily="34" charset="-120"/>
              </a:rPr>
              <a:t>6</a:t>
            </a:r>
            <a:endParaRPr lang="en-US" sz="1700" dirty="0"/>
          </a:p>
        </p:txBody>
      </p:sp>
      <p:sp>
        <p:nvSpPr>
          <p:cNvPr id="32" name="Text 30"/>
          <p:cNvSpPr/>
          <p:nvPr/>
        </p:nvSpPr>
        <p:spPr>
          <a:xfrm>
            <a:off x="7040880" y="4681728"/>
            <a:ext cx="4480560" cy="365760"/>
          </a:xfrm>
          <a:prstGeom prst="rect">
            <a:avLst/>
          </a:prstGeom>
          <a:noFill/>
          <a:ln/>
        </p:spPr>
        <p:txBody>
          <a:bodyPr wrap="square" lIns="0" tIns="0" rIns="0" bIns="0" rtlCol="0" anchor="ctr"/>
          <a:lstStyle/>
          <a:p>
            <a:pPr indent="0" marL="0">
              <a:buNone/>
            </a:pPr>
            <a:r>
              <a:rPr lang="en-US" sz="1500" b="1" dirty="0">
                <a:solidFill>
                  <a:srgbClr val="0E2A47"/>
                </a:solidFill>
                <a:latin typeface="Cambria" pitchFamily="34" charset="0"/>
                <a:ea typeface="Cambria" pitchFamily="34" charset="-122"/>
                <a:cs typeface="Cambria" pitchFamily="34" charset="-120"/>
              </a:rPr>
              <a:t>Housing &amp; Energy Brief</a:t>
            </a:r>
            <a:endParaRPr lang="en-US" sz="1500" dirty="0"/>
          </a:p>
        </p:txBody>
      </p:sp>
      <p:sp>
        <p:nvSpPr>
          <p:cNvPr id="33" name="Text 31"/>
          <p:cNvSpPr/>
          <p:nvPr/>
        </p:nvSpPr>
        <p:spPr>
          <a:xfrm>
            <a:off x="7040880" y="5029200"/>
            <a:ext cx="4480560" cy="731520"/>
          </a:xfrm>
          <a:prstGeom prst="rect">
            <a:avLst/>
          </a:prstGeom>
          <a:noFill/>
          <a:ln/>
        </p:spPr>
        <p:txBody>
          <a:bodyPr wrap="square" lIns="0" tIns="0" rIns="0" bIns="0" rtlCol="0" anchor="ctr"/>
          <a:lstStyle/>
          <a:p>
            <a:pPr indent="0" marL="0">
              <a:buNone/>
            </a:pPr>
            <a:r>
              <a:rPr lang="en-US" sz="1080" dirty="0">
                <a:solidFill>
                  <a:srgbClr val="5A6672"/>
                </a:solidFill>
                <a:latin typeface="Calibri" pitchFamily="34" charset="0"/>
                <a:ea typeface="Calibri" pitchFamily="34" charset="-122"/>
                <a:cs typeface="Calibri" pitchFamily="34" charset="-120"/>
              </a:rPr>
              <a:t>Phase 2 B2B paid letter, $299–$599/yr. 50 subs = $15k–$30k/yr at ~90% margin. No incumbent.</a:t>
            </a:r>
            <a:endParaRPr lang="en-US" sz="1080" dirty="0"/>
          </a:p>
        </p:txBody>
      </p:sp>
      <p:sp>
        <p:nvSpPr>
          <p:cNvPr id="34" name="Text 32"/>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35" name="Text 33"/>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REVENUE STUDY</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Three-year scenarios (full model in the workbook)</a:t>
            </a:r>
            <a:endParaRPr lang="en-US" sz="3400" dirty="0"/>
          </a:p>
        </p:txBody>
      </p:sp>
      <p:graphicFrame>
        <p:nvGraphicFramePr>
          <p:cNvPr id="4" name="Chart 0" descr=""/>
          <p:cNvGraphicFramePr/>
          <p:nvPr/>
        </p:nvGraphicFramePr>
        <p:xfrm>
          <a:off x="548640" y="1691640"/>
          <a:ext cx="6949440" cy="4206240"/>
        </p:xfrm>
        <a:graphic xmlns:a="http://schemas.openxmlformats.org/drawingml/2006/main">
          <a:graphicData uri="http://schemas.openxmlformats.org/drawingml/2006/chart">
            <c:chart xmlns:c="http://schemas.openxmlformats.org/drawingml/2006/chart" r:id="rId1"/>
          </a:graphicData>
        </a:graphic>
      </p:graphicFrame>
      <p:sp>
        <p:nvSpPr>
          <p:cNvPr id="5" name="Text 2"/>
          <p:cNvSpPr/>
          <p:nvPr/>
        </p:nvSpPr>
        <p:spPr>
          <a:xfrm>
            <a:off x="7863840" y="1783080"/>
            <a:ext cx="3749040" cy="502920"/>
          </a:xfrm>
          <a:prstGeom prst="rect">
            <a:avLst/>
          </a:prstGeom>
          <a:noFill/>
          <a:ln/>
        </p:spPr>
        <p:txBody>
          <a:bodyPr wrap="square" lIns="0" tIns="0" rIns="0" bIns="0" rtlCol="0" anchor="ctr"/>
          <a:lstStyle/>
          <a:p>
            <a:pPr indent="0" marL="0">
              <a:buNone/>
            </a:pPr>
            <a:r>
              <a:rPr lang="en-US" sz="2600" b="1" dirty="0">
                <a:solidFill>
                  <a:srgbClr val="0E2A47"/>
                </a:solidFill>
                <a:latin typeface="Cambria" pitchFamily="34" charset="0"/>
                <a:ea typeface="Cambria" pitchFamily="34" charset="-122"/>
                <a:cs typeface="Cambria" pitchFamily="34" charset="-120"/>
              </a:rPr>
              <a:t>$73,700</a:t>
            </a:r>
            <a:endParaRPr lang="en-US" sz="2600" dirty="0"/>
          </a:p>
        </p:txBody>
      </p:sp>
      <p:sp>
        <p:nvSpPr>
          <p:cNvPr id="6" name="Text 3"/>
          <p:cNvSpPr/>
          <p:nvPr/>
        </p:nvSpPr>
        <p:spPr>
          <a:xfrm>
            <a:off x="7863840" y="2286000"/>
            <a:ext cx="3749040" cy="548640"/>
          </a:xfrm>
          <a:prstGeom prst="rect">
            <a:avLst/>
          </a:prstGeom>
          <a:noFill/>
          <a:ln/>
        </p:spPr>
        <p:txBody>
          <a:bodyPr wrap="square" lIns="0" tIns="0" rIns="0" bIns="0" rtlCol="0" anchor="ctr"/>
          <a:lstStyle/>
          <a:p>
            <a:pPr indent="0" marL="0">
              <a:buNone/>
            </a:pPr>
            <a:r>
              <a:rPr lang="en-US" sz="1150" dirty="0">
                <a:solidFill>
                  <a:srgbClr val="5A6672"/>
                </a:solidFill>
                <a:latin typeface="Calibri" pitchFamily="34" charset="0"/>
                <a:ea typeface="Calibri" pitchFamily="34" charset="-122"/>
                <a:cs typeface="Calibri" pitchFamily="34" charset="-120"/>
              </a:rPr>
              <a:t>Base-case Year 1 gross (Oct '26–Sep '27)</a:t>
            </a:r>
            <a:endParaRPr lang="en-US" sz="1150" dirty="0"/>
          </a:p>
        </p:txBody>
      </p:sp>
      <p:sp>
        <p:nvSpPr>
          <p:cNvPr id="7" name="Text 4"/>
          <p:cNvSpPr/>
          <p:nvPr/>
        </p:nvSpPr>
        <p:spPr>
          <a:xfrm>
            <a:off x="7863840" y="3154680"/>
            <a:ext cx="3749040" cy="502920"/>
          </a:xfrm>
          <a:prstGeom prst="rect">
            <a:avLst/>
          </a:prstGeom>
          <a:noFill/>
          <a:ln/>
        </p:spPr>
        <p:txBody>
          <a:bodyPr wrap="square" lIns="0" tIns="0" rIns="0" bIns="0" rtlCol="0" anchor="ctr"/>
          <a:lstStyle/>
          <a:p>
            <a:pPr indent="0" marL="0">
              <a:buNone/>
            </a:pPr>
            <a:r>
              <a:rPr lang="en-US" sz="2600" b="1" dirty="0">
                <a:solidFill>
                  <a:srgbClr val="0E2A47"/>
                </a:solidFill>
                <a:latin typeface="Cambria" pitchFamily="34" charset="0"/>
                <a:ea typeface="Cambria" pitchFamily="34" charset="-122"/>
                <a:cs typeface="Cambria" pitchFamily="34" charset="-120"/>
              </a:rPr>
              <a:t>~$475/mo</a:t>
            </a:r>
            <a:endParaRPr lang="en-US" sz="2600" dirty="0"/>
          </a:p>
        </p:txBody>
      </p:sp>
      <p:sp>
        <p:nvSpPr>
          <p:cNvPr id="8" name="Text 5"/>
          <p:cNvSpPr/>
          <p:nvPr/>
        </p:nvSpPr>
        <p:spPr>
          <a:xfrm>
            <a:off x="7863840" y="3657600"/>
            <a:ext cx="3749040" cy="548640"/>
          </a:xfrm>
          <a:prstGeom prst="rect">
            <a:avLst/>
          </a:prstGeom>
          <a:noFill/>
          <a:ln/>
        </p:spPr>
        <p:txBody>
          <a:bodyPr wrap="square" lIns="0" tIns="0" rIns="0" bIns="0" rtlCol="0" anchor="ctr"/>
          <a:lstStyle/>
          <a:p>
            <a:pPr indent="0" marL="0">
              <a:buNone/>
            </a:pPr>
            <a:r>
              <a:rPr lang="en-US" sz="1150" dirty="0">
                <a:solidFill>
                  <a:srgbClr val="5A6672"/>
                </a:solidFill>
                <a:latin typeface="Calibri" pitchFamily="34" charset="0"/>
                <a:ea typeface="Calibri" pitchFamily="34" charset="-122"/>
                <a:cs typeface="Calibri" pitchFamily="34" charset="-120"/>
              </a:rPr>
              <a:t>gross revenue covers all fixed costs — one small sponsorship</a:t>
            </a:r>
            <a:endParaRPr lang="en-US" sz="1150" dirty="0"/>
          </a:p>
        </p:txBody>
      </p:sp>
      <p:sp>
        <p:nvSpPr>
          <p:cNvPr id="9" name="Text 6"/>
          <p:cNvSpPr/>
          <p:nvPr/>
        </p:nvSpPr>
        <p:spPr>
          <a:xfrm>
            <a:off x="7863840" y="4526280"/>
            <a:ext cx="3749040" cy="502920"/>
          </a:xfrm>
          <a:prstGeom prst="rect">
            <a:avLst/>
          </a:prstGeom>
          <a:noFill/>
          <a:ln/>
        </p:spPr>
        <p:txBody>
          <a:bodyPr wrap="square" lIns="0" tIns="0" rIns="0" bIns="0" rtlCol="0" anchor="ctr"/>
          <a:lstStyle/>
          <a:p>
            <a:pPr indent="0" marL="0">
              <a:buNone/>
            </a:pPr>
            <a:r>
              <a:rPr lang="en-US" sz="2600" b="1" dirty="0">
                <a:solidFill>
                  <a:srgbClr val="0E2A47"/>
                </a:solidFill>
                <a:latin typeface="Cambria" pitchFamily="34" charset="0"/>
                <a:ea typeface="Cambria" pitchFamily="34" charset="-122"/>
                <a:cs typeface="Cambria" pitchFamily="34" charset="-120"/>
              </a:rPr>
              <a:t>Month 9</a:t>
            </a:r>
            <a:endParaRPr lang="en-US" sz="2600" dirty="0"/>
          </a:p>
        </p:txBody>
      </p:sp>
      <p:sp>
        <p:nvSpPr>
          <p:cNvPr id="10" name="Text 7"/>
          <p:cNvSpPr/>
          <p:nvPr/>
        </p:nvSpPr>
        <p:spPr>
          <a:xfrm>
            <a:off x="7863840" y="5029200"/>
            <a:ext cx="3749040" cy="548640"/>
          </a:xfrm>
          <a:prstGeom prst="rect">
            <a:avLst/>
          </a:prstGeom>
          <a:noFill/>
          <a:ln/>
        </p:spPr>
        <p:txBody>
          <a:bodyPr wrap="square" lIns="0" tIns="0" rIns="0" bIns="0" rtlCol="0" anchor="ctr"/>
          <a:lstStyle/>
          <a:p>
            <a:pPr indent="0" marL="0">
              <a:buNone/>
            </a:pPr>
            <a:r>
              <a:rPr lang="en-US" sz="1150" dirty="0">
                <a:solidFill>
                  <a:srgbClr val="5A6672"/>
                </a:solidFill>
                <a:latin typeface="Calibri" pitchFamily="34" charset="0"/>
                <a:ea typeface="Calibri" pitchFamily="34" charset="-122"/>
                <a:cs typeface="Calibri" pitchFamily="34" charset="-120"/>
              </a:rPr>
              <a:t>build value fully recouped in base case (June 2027)</a:t>
            </a:r>
            <a:endParaRPr lang="en-US" sz="1150" dirty="0"/>
          </a:p>
        </p:txBody>
      </p:sp>
      <p:sp>
        <p:nvSpPr>
          <p:cNvPr id="11" name="Text 8"/>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12" name="Text 9"/>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COMPENSATION</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Revenue share, not retainer</a:t>
            </a:r>
            <a:endParaRPr lang="en-US" sz="3400" dirty="0"/>
          </a:p>
        </p:txBody>
      </p:sp>
      <p:sp>
        <p:nvSpPr>
          <p:cNvPr id="4" name="Text 2"/>
          <p:cNvSpPr/>
          <p:nvPr/>
        </p:nvSpPr>
        <p:spPr>
          <a:xfrm>
            <a:off x="548640" y="1645920"/>
            <a:ext cx="11064240" cy="411480"/>
          </a:xfrm>
          <a:prstGeom prst="rect">
            <a:avLst/>
          </a:prstGeom>
          <a:noFill/>
          <a:ln/>
        </p:spPr>
        <p:txBody>
          <a:bodyPr wrap="square" lIns="0" tIns="0" rIns="0" bIns="0" rtlCol="0" anchor="ctr"/>
          <a:lstStyle/>
          <a:p>
            <a:pPr indent="0" marL="0">
              <a:buNone/>
            </a:pPr>
            <a:r>
              <a:rPr lang="en-US" sz="1500" dirty="0">
                <a:solidFill>
                  <a:srgbClr val="16181D"/>
                </a:solidFill>
                <a:latin typeface="Calibri" pitchFamily="34" charset="0"/>
                <a:ea typeface="Calibri" pitchFamily="34" charset="-122"/>
                <a:cs typeface="Calibri" pitchFamily="34" charset="-120"/>
              </a:rPr>
              <a:t>Slavik pays no retainer and takes no cash risk on the build. David is paid only from what the site earns.</a:t>
            </a:r>
            <a:endParaRPr lang="en-US" sz="1500" dirty="0"/>
          </a:p>
        </p:txBody>
      </p:sp>
      <p:sp>
        <p:nvSpPr>
          <p:cNvPr id="5" name="Shape 3"/>
          <p:cNvSpPr/>
          <p:nvPr/>
        </p:nvSpPr>
        <p:spPr>
          <a:xfrm>
            <a:off x="548640" y="2286000"/>
            <a:ext cx="3566160" cy="2560320"/>
          </a:xfrm>
          <a:prstGeom prst="roundRect">
            <a:avLst>
              <a:gd name="adj" fmla="val 2857"/>
            </a:avLst>
          </a:prstGeom>
          <a:solidFill>
            <a:srgbClr val="F7F8F9"/>
          </a:solidFill>
          <a:ln w="12700">
            <a:solidFill>
              <a:srgbClr val="D9DEE4"/>
            </a:solidFill>
            <a:prstDash val="solid"/>
          </a:ln>
        </p:spPr>
      </p:sp>
      <p:sp>
        <p:nvSpPr>
          <p:cNvPr id="6" name="Text 4"/>
          <p:cNvSpPr/>
          <p:nvPr/>
        </p:nvSpPr>
        <p:spPr>
          <a:xfrm>
            <a:off x="804672" y="2514600"/>
            <a:ext cx="3017520" cy="274320"/>
          </a:xfrm>
          <a:prstGeom prst="rect">
            <a:avLst/>
          </a:prstGeom>
          <a:noFill/>
          <a:ln/>
        </p:spPr>
        <p:txBody>
          <a:bodyPr wrap="square" lIns="0" tIns="0" rIns="0" bIns="0" rtlCol="0" anchor="ctr"/>
          <a:lstStyle/>
          <a:p>
            <a:pPr indent="0" marL="0">
              <a:buNone/>
            </a:pPr>
            <a:r>
              <a:rPr lang="en-US" sz="1100" b="1" spc="200" kern="0" dirty="0">
                <a:solidFill>
                  <a:srgbClr val="5A6672"/>
                </a:solidFill>
                <a:latin typeface="Calibri" pitchFamily="34" charset="0"/>
                <a:ea typeface="Calibri" pitchFamily="34" charset="-122"/>
                <a:cs typeface="Calibri" pitchFamily="34" charset="-120"/>
              </a:rPr>
              <a:t>OPTION A</a:t>
            </a:r>
            <a:endParaRPr lang="en-US" sz="1100" dirty="0"/>
          </a:p>
        </p:txBody>
      </p:sp>
      <p:sp>
        <p:nvSpPr>
          <p:cNvPr id="7" name="Text 5"/>
          <p:cNvSpPr/>
          <p:nvPr/>
        </p:nvSpPr>
        <p:spPr>
          <a:xfrm>
            <a:off x="804672" y="2834640"/>
            <a:ext cx="3017520" cy="457200"/>
          </a:xfrm>
          <a:prstGeom prst="rect">
            <a:avLst/>
          </a:prstGeom>
          <a:noFill/>
          <a:ln/>
        </p:spPr>
        <p:txBody>
          <a:bodyPr wrap="square" lIns="0" tIns="0" rIns="0" bIns="0" rtlCol="0" anchor="ctr"/>
          <a:lstStyle/>
          <a:p>
            <a:pPr indent="0" marL="0">
              <a:buNone/>
            </a:pPr>
            <a:r>
              <a:rPr lang="en-US" sz="1900" b="1" dirty="0">
                <a:solidFill>
                  <a:srgbClr val="0E2A47"/>
                </a:solidFill>
                <a:latin typeface="Cambria" pitchFamily="34" charset="0"/>
                <a:ea typeface="Cambria" pitchFamily="34" charset="-122"/>
                <a:cs typeface="Cambria" pitchFamily="34" charset="-120"/>
              </a:rPr>
              <a:t>Straight share</a:t>
            </a:r>
            <a:endParaRPr lang="en-US" sz="1900" dirty="0"/>
          </a:p>
        </p:txBody>
      </p:sp>
      <p:sp>
        <p:nvSpPr>
          <p:cNvPr id="8" name="Text 6"/>
          <p:cNvSpPr/>
          <p:nvPr/>
        </p:nvSpPr>
        <p:spPr>
          <a:xfrm>
            <a:off x="804672" y="3337560"/>
            <a:ext cx="3063240" cy="1371600"/>
          </a:xfrm>
          <a:prstGeom prst="rect">
            <a:avLst/>
          </a:prstGeom>
          <a:noFill/>
          <a:ln/>
        </p:spPr>
        <p:txBody>
          <a:bodyPr wrap="square" lIns="0" tIns="0" rIns="0" bIns="0" rtlCol="0" anchor="ctr"/>
          <a:lstStyle/>
          <a:p>
            <a:pPr indent="0" marL="0">
              <a:buNone/>
            </a:pPr>
            <a:r>
              <a:rPr lang="en-US" sz="1200" dirty="0">
                <a:solidFill>
                  <a:srgbClr val="5A6672"/>
                </a:solidFill>
                <a:latin typeface="Calibri" pitchFamily="34" charset="0"/>
                <a:ea typeface="Calibri" pitchFamily="34" charset="-122"/>
                <a:cs typeface="Calibri" pitchFamily="34" charset="-120"/>
              </a:rPr>
              <a:t>40% of Net Revenue for months 1–24, then 30%. Simplest possible deal.</a:t>
            </a:r>
            <a:endParaRPr lang="en-US" sz="1200" dirty="0"/>
          </a:p>
        </p:txBody>
      </p:sp>
      <p:sp>
        <p:nvSpPr>
          <p:cNvPr id="9" name="Shape 7"/>
          <p:cNvSpPr/>
          <p:nvPr/>
        </p:nvSpPr>
        <p:spPr>
          <a:xfrm>
            <a:off x="4370832" y="2286000"/>
            <a:ext cx="3566160" cy="2560320"/>
          </a:xfrm>
          <a:prstGeom prst="roundRect">
            <a:avLst>
              <a:gd name="adj" fmla="val 2857"/>
            </a:avLst>
          </a:prstGeom>
          <a:solidFill>
            <a:srgbClr val="E9F5F3"/>
          </a:solidFill>
          <a:ln w="25400">
            <a:solidFill>
              <a:srgbClr val="2BB3A3"/>
            </a:solidFill>
            <a:prstDash val="solid"/>
          </a:ln>
        </p:spPr>
      </p:sp>
      <p:sp>
        <p:nvSpPr>
          <p:cNvPr id="10" name="Text 8"/>
          <p:cNvSpPr/>
          <p:nvPr/>
        </p:nvSpPr>
        <p:spPr>
          <a:xfrm>
            <a:off x="4626864" y="2514600"/>
            <a:ext cx="3017520" cy="274320"/>
          </a:xfrm>
          <a:prstGeom prst="rect">
            <a:avLst/>
          </a:prstGeom>
          <a:noFill/>
          <a:ln/>
        </p:spPr>
        <p:txBody>
          <a:bodyPr wrap="square" lIns="0" tIns="0" rIns="0" bIns="0" rtlCol="0" anchor="ctr"/>
          <a:lstStyle/>
          <a:p>
            <a:pPr indent="0" marL="0">
              <a:buNone/>
            </a:pPr>
            <a:r>
              <a:rPr lang="en-US" sz="1100" b="1" spc="200" kern="0" dirty="0">
                <a:solidFill>
                  <a:srgbClr val="1E8A7E"/>
                </a:solidFill>
                <a:latin typeface="Calibri" pitchFamily="34" charset="0"/>
                <a:ea typeface="Calibri" pitchFamily="34" charset="-122"/>
                <a:cs typeface="Calibri" pitchFamily="34" charset="-120"/>
              </a:rPr>
              <a:t>OPTION B</a:t>
            </a:r>
            <a:endParaRPr lang="en-US" sz="1100" dirty="0"/>
          </a:p>
        </p:txBody>
      </p:sp>
      <p:sp>
        <p:nvSpPr>
          <p:cNvPr id="11" name="Text 9"/>
          <p:cNvSpPr/>
          <p:nvPr/>
        </p:nvSpPr>
        <p:spPr>
          <a:xfrm>
            <a:off x="4626864" y="2834640"/>
            <a:ext cx="3017520" cy="457200"/>
          </a:xfrm>
          <a:prstGeom prst="rect">
            <a:avLst/>
          </a:prstGeom>
          <a:noFill/>
          <a:ln/>
        </p:spPr>
        <p:txBody>
          <a:bodyPr wrap="square" lIns="0" tIns="0" rIns="0" bIns="0" rtlCol="0" anchor="ctr"/>
          <a:lstStyle/>
          <a:p>
            <a:pPr indent="0" marL="0">
              <a:buNone/>
            </a:pPr>
            <a:r>
              <a:rPr lang="en-US" sz="1900" b="1" dirty="0">
                <a:solidFill>
                  <a:srgbClr val="0E2A47"/>
                </a:solidFill>
                <a:latin typeface="Cambria" pitchFamily="34" charset="0"/>
                <a:ea typeface="Cambria" pitchFamily="34" charset="-122"/>
                <a:cs typeface="Cambria" pitchFamily="34" charset="-120"/>
              </a:rPr>
              <a:t>Recoup, then share</a:t>
            </a:r>
            <a:endParaRPr lang="en-US" sz="1900" dirty="0"/>
          </a:p>
        </p:txBody>
      </p:sp>
      <p:sp>
        <p:nvSpPr>
          <p:cNvPr id="12" name="Text 10"/>
          <p:cNvSpPr/>
          <p:nvPr/>
        </p:nvSpPr>
        <p:spPr>
          <a:xfrm>
            <a:off x="4626864" y="3337560"/>
            <a:ext cx="3063240" cy="1371600"/>
          </a:xfrm>
          <a:prstGeom prst="rect">
            <a:avLst/>
          </a:prstGeom>
          <a:noFill/>
          <a:ln/>
        </p:spPr>
        <p:txBody>
          <a:bodyPr wrap="square" lIns="0" tIns="0" rIns="0" bIns="0" rtlCol="0" anchor="ctr"/>
          <a:lstStyle/>
          <a:p>
            <a:pPr indent="0" marL="0">
              <a:buNone/>
            </a:pPr>
            <a:r>
              <a:rPr lang="en-US" sz="1200" dirty="0">
                <a:solidFill>
                  <a:srgbClr val="5A6672"/>
                </a:solidFill>
                <a:latin typeface="Calibri" pitchFamily="34" charset="0"/>
                <a:ea typeface="Calibri" pitchFamily="34" charset="-122"/>
                <a:cs typeface="Calibri" pitchFamily="34" charset="-120"/>
              </a:rPr>
              <a:t>Build valued at $15k–$25k (paid in-kind, not cash). 50% of Net Revenue until recouped, then 30% ongoing.</a:t>
            </a:r>
            <a:endParaRPr lang="en-US" sz="1200" dirty="0"/>
          </a:p>
        </p:txBody>
      </p:sp>
      <p:sp>
        <p:nvSpPr>
          <p:cNvPr id="13" name="Text 11"/>
          <p:cNvSpPr/>
          <p:nvPr/>
        </p:nvSpPr>
        <p:spPr>
          <a:xfrm>
            <a:off x="4626864" y="4434840"/>
            <a:ext cx="3017520" cy="274320"/>
          </a:xfrm>
          <a:prstGeom prst="rect">
            <a:avLst/>
          </a:prstGeom>
          <a:noFill/>
          <a:ln/>
        </p:spPr>
        <p:txBody>
          <a:bodyPr wrap="square" lIns="0" tIns="0" rIns="0" bIns="0" rtlCol="0" anchor="ctr"/>
          <a:lstStyle/>
          <a:p>
            <a:pPr indent="0" marL="0">
              <a:buNone/>
            </a:pPr>
            <a:r>
              <a:rPr lang="en-US" sz="1050" b="1" spc="200" kern="0" dirty="0">
                <a:solidFill>
                  <a:srgbClr val="1E8A7E"/>
                </a:solidFill>
                <a:latin typeface="Calibri" pitchFamily="34" charset="0"/>
                <a:ea typeface="Calibri" pitchFamily="34" charset="-122"/>
                <a:cs typeface="Calibri" pitchFamily="34" charset="-120"/>
              </a:rPr>
              <a:t>RECOMMENDED</a:t>
            </a:r>
            <a:endParaRPr lang="en-US" sz="1050" dirty="0"/>
          </a:p>
        </p:txBody>
      </p:sp>
      <p:sp>
        <p:nvSpPr>
          <p:cNvPr id="14" name="Shape 12"/>
          <p:cNvSpPr/>
          <p:nvPr/>
        </p:nvSpPr>
        <p:spPr>
          <a:xfrm>
            <a:off x="8193024" y="2286000"/>
            <a:ext cx="3566160" cy="2560320"/>
          </a:xfrm>
          <a:prstGeom prst="roundRect">
            <a:avLst>
              <a:gd name="adj" fmla="val 2857"/>
            </a:avLst>
          </a:prstGeom>
          <a:solidFill>
            <a:srgbClr val="F7F8F9"/>
          </a:solidFill>
          <a:ln w="12700">
            <a:solidFill>
              <a:srgbClr val="D9DEE4"/>
            </a:solidFill>
            <a:prstDash val="solid"/>
          </a:ln>
        </p:spPr>
      </p:sp>
      <p:sp>
        <p:nvSpPr>
          <p:cNvPr id="15" name="Text 13"/>
          <p:cNvSpPr/>
          <p:nvPr/>
        </p:nvSpPr>
        <p:spPr>
          <a:xfrm>
            <a:off x="8449056" y="2514600"/>
            <a:ext cx="3017520" cy="274320"/>
          </a:xfrm>
          <a:prstGeom prst="rect">
            <a:avLst/>
          </a:prstGeom>
          <a:noFill/>
          <a:ln/>
        </p:spPr>
        <p:txBody>
          <a:bodyPr wrap="square" lIns="0" tIns="0" rIns="0" bIns="0" rtlCol="0" anchor="ctr"/>
          <a:lstStyle/>
          <a:p>
            <a:pPr indent="0" marL="0">
              <a:buNone/>
            </a:pPr>
            <a:r>
              <a:rPr lang="en-US" sz="1100" b="1" spc="200" kern="0" dirty="0">
                <a:solidFill>
                  <a:srgbClr val="5A6672"/>
                </a:solidFill>
                <a:latin typeface="Calibri" pitchFamily="34" charset="0"/>
                <a:ea typeface="Calibri" pitchFamily="34" charset="-122"/>
                <a:cs typeface="Calibri" pitchFamily="34" charset="-120"/>
              </a:rPr>
              <a:t>OPTION C</a:t>
            </a:r>
            <a:endParaRPr lang="en-US" sz="1100" dirty="0"/>
          </a:p>
        </p:txBody>
      </p:sp>
      <p:sp>
        <p:nvSpPr>
          <p:cNvPr id="16" name="Text 14"/>
          <p:cNvSpPr/>
          <p:nvPr/>
        </p:nvSpPr>
        <p:spPr>
          <a:xfrm>
            <a:off x="8449056" y="2834640"/>
            <a:ext cx="3017520" cy="457200"/>
          </a:xfrm>
          <a:prstGeom prst="rect">
            <a:avLst/>
          </a:prstGeom>
          <a:noFill/>
          <a:ln/>
        </p:spPr>
        <p:txBody>
          <a:bodyPr wrap="square" lIns="0" tIns="0" rIns="0" bIns="0" rtlCol="0" anchor="ctr"/>
          <a:lstStyle/>
          <a:p>
            <a:pPr indent="0" marL="0">
              <a:buNone/>
            </a:pPr>
            <a:r>
              <a:rPr lang="en-US" sz="1900" b="1" dirty="0">
                <a:solidFill>
                  <a:srgbClr val="0E2A47"/>
                </a:solidFill>
                <a:latin typeface="Cambria" pitchFamily="34" charset="0"/>
                <a:ea typeface="Cambria" pitchFamily="34" charset="-122"/>
                <a:cs typeface="Cambria" pitchFamily="34" charset="-120"/>
              </a:rPr>
              <a:t>Equity partnership</a:t>
            </a:r>
            <a:endParaRPr lang="en-US" sz="1900" dirty="0"/>
          </a:p>
        </p:txBody>
      </p:sp>
      <p:sp>
        <p:nvSpPr>
          <p:cNvPr id="17" name="Text 15"/>
          <p:cNvSpPr/>
          <p:nvPr/>
        </p:nvSpPr>
        <p:spPr>
          <a:xfrm>
            <a:off x="8449056" y="3337560"/>
            <a:ext cx="3063240" cy="1371600"/>
          </a:xfrm>
          <a:prstGeom prst="rect">
            <a:avLst/>
          </a:prstGeom>
          <a:noFill/>
          <a:ln/>
        </p:spPr>
        <p:txBody>
          <a:bodyPr wrap="square" lIns="0" tIns="0" rIns="0" bIns="0" rtlCol="0" anchor="ctr"/>
          <a:lstStyle/>
          <a:p>
            <a:pPr indent="0" marL="0">
              <a:buNone/>
            </a:pPr>
            <a:r>
              <a:rPr lang="en-US" sz="1200" dirty="0">
                <a:solidFill>
                  <a:srgbClr val="5A6672"/>
                </a:solidFill>
                <a:latin typeface="Calibri" pitchFamily="34" charset="0"/>
                <a:ea typeface="Calibri" pitchFamily="34" charset="-122"/>
                <a:cs typeface="Calibri" pitchFamily="34" charset="-120"/>
              </a:rPr>
              <a:t>The Daily Alaska, LLC. Slavik-majority 60/40–70/30; David's share vests over 24 months.</a:t>
            </a:r>
            <a:endParaRPr lang="en-US" sz="1200" dirty="0"/>
          </a:p>
        </p:txBody>
      </p:sp>
      <p:sp>
        <p:nvSpPr>
          <p:cNvPr id="18" name="Text 16"/>
          <p:cNvSpPr/>
          <p:nvPr/>
        </p:nvSpPr>
        <p:spPr>
          <a:xfrm>
            <a:off x="548640" y="5120640"/>
            <a:ext cx="11064240" cy="1097280"/>
          </a:xfrm>
          <a:prstGeom prst="rect">
            <a:avLst/>
          </a:prstGeom>
          <a:noFill/>
          <a:ln/>
        </p:spPr>
        <p:txBody>
          <a:bodyPr wrap="square" lIns="0" tIns="0" rIns="0" bIns="0" rtlCol="0" anchor="ctr"/>
          <a:lstStyle/>
          <a:p>
            <a:pPr indent="0" marL="0">
              <a:buNone/>
            </a:pPr>
            <a:r>
              <a:rPr lang="en-US" sz="1250" b="1" dirty="0">
                <a:solidFill>
                  <a:srgbClr val="0E2A47"/>
                </a:solidFill>
                <a:latin typeface="Calibri" pitchFamily="34" charset="0"/>
                <a:ea typeface="Calibri" pitchFamily="34" charset="-122"/>
                <a:cs typeface="Calibri" pitchFamily="34" charset="-120"/>
              </a:rPr>
              <a:t>Guardrails for every option:  </a:t>
            </a:r>
            <a:pPr indent="0" marL="0">
              <a:buNone/>
            </a:pPr>
            <a:r>
              <a:rPr lang="en-US" sz="1250" dirty="0">
                <a:solidFill>
                  <a:srgbClr val="5A6672"/>
                </a:solidFill>
                <a:latin typeface="Calibri" pitchFamily="34" charset="0"/>
                <a:ea typeface="Calibri" pitchFamily="34" charset="-122"/>
                <a:cs typeface="Calibri" pitchFamily="34" charset="-120"/>
              </a:rPr>
              <a:t>'Net Revenue' = gross minus third-party fees only · shared live revenue dashboard · 12-month term, 60-day exit, 12-month declining tail on contracts David sold · brand and content stay with Slavik (A/B) or the LLC (C) · neither party's share touches the other's outside business.</a:t>
            </a:r>
            <a:endParaRPr lang="en-US" sz="1250" dirty="0"/>
          </a:p>
        </p:txBody>
      </p:sp>
      <p:sp>
        <p:nvSpPr>
          <p:cNvPr id="19" name="Text 17"/>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20" name="Text 18"/>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COMPANY FORMATION</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Incorporating: days, not weeks — we've done it before</a:t>
            </a:r>
            <a:endParaRPr lang="en-US" sz="3400" dirty="0"/>
          </a:p>
        </p:txBody>
      </p:sp>
      <p:sp>
        <p:nvSpPr>
          <p:cNvPr id="4" name="Shape 2"/>
          <p:cNvSpPr/>
          <p:nvPr/>
        </p:nvSpPr>
        <p:spPr>
          <a:xfrm>
            <a:off x="548640" y="1783080"/>
            <a:ext cx="5394960" cy="1298448"/>
          </a:xfrm>
          <a:prstGeom prst="roundRect">
            <a:avLst>
              <a:gd name="adj" fmla="val 4930"/>
            </a:avLst>
          </a:prstGeom>
          <a:solidFill>
            <a:srgbClr val="F7F8F9"/>
          </a:solidFill>
          <a:ln w="12700">
            <a:solidFill>
              <a:srgbClr val="D9DEE4"/>
            </a:solidFill>
            <a:prstDash val="solid"/>
          </a:ln>
        </p:spPr>
      </p:sp>
      <p:sp>
        <p:nvSpPr>
          <p:cNvPr id="5" name="Text 3"/>
          <p:cNvSpPr/>
          <p:nvPr/>
        </p:nvSpPr>
        <p:spPr>
          <a:xfrm>
            <a:off x="777240" y="1892808"/>
            <a:ext cx="4937760" cy="365760"/>
          </a:xfrm>
          <a:prstGeom prst="rect">
            <a:avLst/>
          </a:prstGeom>
          <a:noFill/>
          <a:ln/>
        </p:spPr>
        <p:txBody>
          <a:bodyPr wrap="square" lIns="0" tIns="0" rIns="0" bIns="0" rtlCol="0" anchor="ctr"/>
          <a:lstStyle/>
          <a:p>
            <a:pPr indent="0" marL="0">
              <a:buNone/>
            </a:pPr>
            <a:r>
              <a:rPr lang="en-US" sz="1450" b="1" dirty="0">
                <a:solidFill>
                  <a:srgbClr val="0E2A47"/>
                </a:solidFill>
                <a:latin typeface="Cambria" pitchFamily="34" charset="0"/>
                <a:ea typeface="Cambria" pitchFamily="34" charset="-122"/>
                <a:cs typeface="Cambria" pitchFamily="34" charset="-120"/>
              </a:rPr>
              <a:t>The Daily Alaska, LLC</a:t>
            </a:r>
            <a:endParaRPr lang="en-US" sz="1450" dirty="0"/>
          </a:p>
        </p:txBody>
      </p:sp>
      <p:sp>
        <p:nvSpPr>
          <p:cNvPr id="6" name="Text 4"/>
          <p:cNvSpPr/>
          <p:nvPr/>
        </p:nvSpPr>
        <p:spPr>
          <a:xfrm>
            <a:off x="777240" y="2258568"/>
            <a:ext cx="4983480" cy="77724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Articles of Organization filed online, same day — $250. Initial report free; $100 biennial after. Same playbook that formed Chapa Lyons Professional Services in days.</a:t>
            </a:r>
            <a:endParaRPr lang="en-US" sz="1100" dirty="0"/>
          </a:p>
        </p:txBody>
      </p:sp>
      <p:sp>
        <p:nvSpPr>
          <p:cNvPr id="7" name="Shape 5"/>
          <p:cNvSpPr/>
          <p:nvPr/>
        </p:nvSpPr>
        <p:spPr>
          <a:xfrm>
            <a:off x="6217920" y="1783080"/>
            <a:ext cx="5394960" cy="1298448"/>
          </a:xfrm>
          <a:prstGeom prst="roundRect">
            <a:avLst>
              <a:gd name="adj" fmla="val 4930"/>
            </a:avLst>
          </a:prstGeom>
          <a:solidFill>
            <a:srgbClr val="F7F8F9"/>
          </a:solidFill>
          <a:ln w="12700">
            <a:solidFill>
              <a:srgbClr val="D9DEE4"/>
            </a:solidFill>
            <a:prstDash val="solid"/>
          </a:ln>
        </p:spPr>
      </p:sp>
      <p:sp>
        <p:nvSpPr>
          <p:cNvPr id="8" name="Text 6"/>
          <p:cNvSpPr/>
          <p:nvPr/>
        </p:nvSpPr>
        <p:spPr>
          <a:xfrm>
            <a:off x="6446520" y="1892808"/>
            <a:ext cx="4937760" cy="365760"/>
          </a:xfrm>
          <a:prstGeom prst="rect">
            <a:avLst/>
          </a:prstGeom>
          <a:noFill/>
          <a:ln/>
        </p:spPr>
        <p:txBody>
          <a:bodyPr wrap="square" lIns="0" tIns="0" rIns="0" bIns="0" rtlCol="0" anchor="ctr"/>
          <a:lstStyle/>
          <a:p>
            <a:pPr indent="0" marL="0">
              <a:buNone/>
            </a:pPr>
            <a:r>
              <a:rPr lang="en-US" sz="1450" b="1" dirty="0">
                <a:solidFill>
                  <a:srgbClr val="0E2A47"/>
                </a:solidFill>
                <a:latin typeface="Cambria" pitchFamily="34" charset="0"/>
                <a:ea typeface="Cambria" pitchFamily="34" charset="-122"/>
                <a:cs typeface="Cambria" pitchFamily="34" charset="-120"/>
              </a:rPr>
              <a:t>Licenses &amp; IDs</a:t>
            </a:r>
            <a:endParaRPr lang="en-US" sz="1450" dirty="0"/>
          </a:p>
        </p:txBody>
      </p:sp>
      <p:sp>
        <p:nvSpPr>
          <p:cNvPr id="9" name="Text 7"/>
          <p:cNvSpPr/>
          <p:nvPr/>
        </p:nvSpPr>
        <p:spPr>
          <a:xfrm>
            <a:off x="6446520" y="2258568"/>
            <a:ext cx="4983480" cy="77724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Alaska business license $50/yr (AS 43.70) · free IRS EIN, same day · business bank account within the week.</a:t>
            </a:r>
            <a:endParaRPr lang="en-US" sz="1100" dirty="0"/>
          </a:p>
        </p:txBody>
      </p:sp>
      <p:sp>
        <p:nvSpPr>
          <p:cNvPr id="10" name="Shape 8"/>
          <p:cNvSpPr/>
          <p:nvPr/>
        </p:nvSpPr>
        <p:spPr>
          <a:xfrm>
            <a:off x="548640" y="3264408"/>
            <a:ext cx="5394960" cy="1298448"/>
          </a:xfrm>
          <a:prstGeom prst="roundRect">
            <a:avLst>
              <a:gd name="adj" fmla="val 4930"/>
            </a:avLst>
          </a:prstGeom>
          <a:solidFill>
            <a:srgbClr val="F7F8F9"/>
          </a:solidFill>
          <a:ln w="12700">
            <a:solidFill>
              <a:srgbClr val="D9DEE4"/>
            </a:solidFill>
            <a:prstDash val="solid"/>
          </a:ln>
        </p:spPr>
      </p:sp>
      <p:sp>
        <p:nvSpPr>
          <p:cNvPr id="11" name="Text 9"/>
          <p:cNvSpPr/>
          <p:nvPr/>
        </p:nvSpPr>
        <p:spPr>
          <a:xfrm>
            <a:off x="777240" y="3374136"/>
            <a:ext cx="4937760" cy="365760"/>
          </a:xfrm>
          <a:prstGeom prst="rect">
            <a:avLst/>
          </a:prstGeom>
          <a:noFill/>
          <a:ln/>
        </p:spPr>
        <p:txBody>
          <a:bodyPr wrap="square" lIns="0" tIns="0" rIns="0" bIns="0" rtlCol="0" anchor="ctr"/>
          <a:lstStyle/>
          <a:p>
            <a:pPr indent="0" marL="0">
              <a:buNone/>
            </a:pPr>
            <a:r>
              <a:rPr lang="en-US" sz="1450" b="1" dirty="0">
                <a:solidFill>
                  <a:srgbClr val="0E2A47"/>
                </a:solidFill>
                <a:latin typeface="Cambria" pitchFamily="34" charset="0"/>
                <a:ea typeface="Cambria" pitchFamily="34" charset="-122"/>
                <a:cs typeface="Cambria" pitchFamily="34" charset="-120"/>
              </a:rPr>
              <a:t>Agent + address</a:t>
            </a:r>
            <a:endParaRPr lang="en-US" sz="1450" dirty="0"/>
          </a:p>
        </p:txBody>
      </p:sp>
      <p:sp>
        <p:nvSpPr>
          <p:cNvPr id="12" name="Text 10"/>
          <p:cNvSpPr/>
          <p:nvPr/>
        </p:nvSpPr>
        <p:spPr>
          <a:xfrm>
            <a:off x="777240" y="3739896"/>
            <a:ext cx="4983480" cy="77724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Commercial registered agent plus a rented business mailing address — ~$50/month combined, the arrangement already proven with Chapa Lyons.</a:t>
            </a:r>
            <a:endParaRPr lang="en-US" sz="1100" dirty="0"/>
          </a:p>
        </p:txBody>
      </p:sp>
      <p:sp>
        <p:nvSpPr>
          <p:cNvPr id="13" name="Shape 11"/>
          <p:cNvSpPr/>
          <p:nvPr/>
        </p:nvSpPr>
        <p:spPr>
          <a:xfrm>
            <a:off x="6217920" y="3264408"/>
            <a:ext cx="5394960" cy="1298448"/>
          </a:xfrm>
          <a:prstGeom prst="roundRect">
            <a:avLst>
              <a:gd name="adj" fmla="val 4930"/>
            </a:avLst>
          </a:prstGeom>
          <a:solidFill>
            <a:srgbClr val="F7F8F9"/>
          </a:solidFill>
          <a:ln w="12700">
            <a:solidFill>
              <a:srgbClr val="D9DEE4"/>
            </a:solidFill>
            <a:prstDash val="solid"/>
          </a:ln>
        </p:spPr>
      </p:sp>
      <p:sp>
        <p:nvSpPr>
          <p:cNvPr id="14" name="Text 12"/>
          <p:cNvSpPr/>
          <p:nvPr/>
        </p:nvSpPr>
        <p:spPr>
          <a:xfrm>
            <a:off x="6446520" y="3374136"/>
            <a:ext cx="4937760" cy="365760"/>
          </a:xfrm>
          <a:prstGeom prst="rect">
            <a:avLst/>
          </a:prstGeom>
          <a:noFill/>
          <a:ln/>
        </p:spPr>
        <p:txBody>
          <a:bodyPr wrap="square" lIns="0" tIns="0" rIns="0" bIns="0" rtlCol="0" anchor="ctr"/>
          <a:lstStyle/>
          <a:p>
            <a:pPr indent="0" marL="0">
              <a:buNone/>
            </a:pPr>
            <a:r>
              <a:rPr lang="en-US" sz="1450" b="1" dirty="0">
                <a:solidFill>
                  <a:srgbClr val="0E2A47"/>
                </a:solidFill>
                <a:latin typeface="Cambria" pitchFamily="34" charset="0"/>
                <a:ea typeface="Cambria" pitchFamily="34" charset="-122"/>
                <a:cs typeface="Cambria" pitchFamily="34" charset="-120"/>
              </a:rPr>
              <a:t>Operating agreement</a:t>
            </a:r>
            <a:endParaRPr lang="en-US" sz="1450" dirty="0"/>
          </a:p>
        </p:txBody>
      </p:sp>
      <p:sp>
        <p:nvSpPr>
          <p:cNvPr id="15" name="Text 13"/>
          <p:cNvSpPr/>
          <p:nvPr/>
        </p:nvSpPr>
        <p:spPr>
          <a:xfrm>
            <a:off x="6446520" y="3739896"/>
            <a:ext cx="4983480" cy="77724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Member-managed; encodes the chosen compensation option, editorial authority, IP ownership, and exit terms. One attorney review — the only step that isn't same-day.</a:t>
            </a:r>
            <a:endParaRPr lang="en-US" sz="1100" dirty="0"/>
          </a:p>
        </p:txBody>
      </p:sp>
      <p:sp>
        <p:nvSpPr>
          <p:cNvPr id="16" name="Shape 14"/>
          <p:cNvSpPr/>
          <p:nvPr/>
        </p:nvSpPr>
        <p:spPr>
          <a:xfrm>
            <a:off x="548640" y="4983480"/>
            <a:ext cx="11064240" cy="1234440"/>
          </a:xfrm>
          <a:prstGeom prst="roundRect">
            <a:avLst>
              <a:gd name="adj" fmla="val 5926"/>
            </a:avLst>
          </a:prstGeom>
          <a:solidFill>
            <a:srgbClr val="0E2A47"/>
          </a:solidFill>
          <a:ln/>
        </p:spPr>
      </p:sp>
      <p:sp>
        <p:nvSpPr>
          <p:cNvPr id="17" name="Text 15"/>
          <p:cNvSpPr/>
          <p:nvPr/>
        </p:nvSpPr>
        <p:spPr>
          <a:xfrm>
            <a:off x="822960" y="5102352"/>
            <a:ext cx="10515600" cy="1005840"/>
          </a:xfrm>
          <a:prstGeom prst="rect">
            <a:avLst/>
          </a:prstGeom>
          <a:noFill/>
          <a:ln/>
        </p:spPr>
        <p:txBody>
          <a:bodyPr wrap="square" lIns="0" tIns="0" rIns="0" bIns="0" rtlCol="0" anchor="ctr"/>
          <a:lstStyle/>
          <a:p>
            <a:pPr indent="0" marL="0">
              <a:buNone/>
            </a:pPr>
            <a:r>
              <a:rPr lang="en-US" sz="1300" b="1" dirty="0">
                <a:solidFill>
                  <a:srgbClr val="F2B134"/>
                </a:solidFill>
                <a:latin typeface="Calibri" pitchFamily="34" charset="0"/>
                <a:ea typeface="Calibri" pitchFamily="34" charset="-122"/>
                <a:cs typeface="Calibri" pitchFamily="34" charset="-120"/>
              </a:rPr>
              <a:t>Roles &amp; titles:  </a:t>
            </a:r>
            <a:pPr indent="0" marL="0">
              <a:buNone/>
            </a:pPr>
            <a:r>
              <a:rPr lang="en-US" sz="1300" dirty="0">
                <a:solidFill>
                  <a:srgbClr val="FFFFFF"/>
                </a:solidFill>
                <a:latin typeface="Calibri" pitchFamily="34" charset="0"/>
                <a:ea typeface="Calibri" pitchFamily="34" charset="-122"/>
                <a:cs typeface="Calibri" pitchFamily="34" charset="-120"/>
              </a:rPr>
              <a:t>Slavik Lund — Founder &amp; Publisher (voice, on-camera, story selection, final editorial authority). David Chapa — General Manager (build, ad operations, sales, compliance, reporting) — the broadcast-industry title for exactly this role; under Option C, Managing Partner &amp; GM.</a:t>
            </a:r>
            <a:endParaRPr lang="en-US" sz="1300" dirty="0"/>
          </a:p>
        </p:txBody>
      </p:sp>
      <p:sp>
        <p:nvSpPr>
          <p:cNvPr id="18" name="Text 16"/>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19" name="Text 17"/>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COMPLIANCE</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Good news: there is no FCC registration</a:t>
            </a:r>
            <a:endParaRPr lang="en-US" sz="3400" dirty="0"/>
          </a:p>
        </p:txBody>
      </p:sp>
      <p:sp>
        <p:nvSpPr>
          <p:cNvPr id="4" name="Text 2"/>
          <p:cNvSpPr/>
          <p:nvPr/>
        </p:nvSpPr>
        <p:spPr>
          <a:xfrm>
            <a:off x="548640" y="1691640"/>
            <a:ext cx="11064240" cy="731520"/>
          </a:xfrm>
          <a:prstGeom prst="rect">
            <a:avLst/>
          </a:prstGeom>
          <a:noFill/>
          <a:ln/>
        </p:spPr>
        <p:txBody>
          <a:bodyPr wrap="square" lIns="0" tIns="0" rIns="0" bIns="0" rtlCol="0" anchor="ctr"/>
          <a:lstStyle/>
          <a:p>
            <a:pPr indent="0" marL="0">
              <a:buNone/>
            </a:pPr>
            <a:r>
              <a:rPr lang="en-US" sz="1450" dirty="0">
                <a:solidFill>
                  <a:srgbClr val="16181D"/>
                </a:solidFill>
                <a:latin typeface="Calibri" pitchFamily="34" charset="0"/>
                <a:ea typeface="Calibri" pitchFamily="34" charset="-122"/>
                <a:cs typeface="Calibri" pitchFamily="34" charset="-120"/>
              </a:rPr>
              <a:t>FCC political-ad rules (equal opportunity, lowest unit rate, the political file) bind broadcast licensees — not websites. Online publishing needs no federal license at all. What actually applies:</a:t>
            </a:r>
            <a:endParaRPr lang="en-US" sz="1450" dirty="0"/>
          </a:p>
        </p:txBody>
      </p:sp>
      <p:sp>
        <p:nvSpPr>
          <p:cNvPr id="5" name="Shape 3"/>
          <p:cNvSpPr/>
          <p:nvPr/>
        </p:nvSpPr>
        <p:spPr>
          <a:xfrm>
            <a:off x="548640" y="2606040"/>
            <a:ext cx="5394960" cy="1389888"/>
          </a:xfrm>
          <a:prstGeom prst="roundRect">
            <a:avLst>
              <a:gd name="adj" fmla="val 4605"/>
            </a:avLst>
          </a:prstGeom>
          <a:solidFill>
            <a:srgbClr val="F7F8F9"/>
          </a:solidFill>
          <a:ln w="12700">
            <a:solidFill>
              <a:srgbClr val="D9DEE4"/>
            </a:solidFill>
            <a:prstDash val="solid"/>
          </a:ln>
        </p:spPr>
      </p:sp>
      <p:sp>
        <p:nvSpPr>
          <p:cNvPr id="6" name="Text 4"/>
          <p:cNvSpPr/>
          <p:nvPr/>
        </p:nvSpPr>
        <p:spPr>
          <a:xfrm>
            <a:off x="777240" y="2724912"/>
            <a:ext cx="4937760" cy="365760"/>
          </a:xfrm>
          <a:prstGeom prst="rect">
            <a:avLst/>
          </a:prstGeom>
          <a:noFill/>
          <a:ln/>
        </p:spPr>
        <p:txBody>
          <a:bodyPr wrap="square" lIns="0" tIns="0" rIns="0" bIns="0" rtlCol="0" anchor="ctr"/>
          <a:lstStyle/>
          <a:p>
            <a:pPr indent="0" marL="0">
              <a:buNone/>
            </a:pPr>
            <a:r>
              <a:rPr lang="en-US" sz="1450" b="1" dirty="0">
                <a:solidFill>
                  <a:srgbClr val="0E2A47"/>
                </a:solidFill>
                <a:latin typeface="Cambria" pitchFamily="34" charset="0"/>
                <a:ea typeface="Cambria" pitchFamily="34" charset="-122"/>
                <a:cs typeface="Cambria" pitchFamily="34" charset="-120"/>
              </a:rPr>
              <a:t>APOC (state races)</a:t>
            </a:r>
            <a:endParaRPr lang="en-US" sz="1450" dirty="0"/>
          </a:p>
        </p:txBody>
      </p:sp>
      <p:sp>
        <p:nvSpPr>
          <p:cNvPr id="7" name="Text 5"/>
          <p:cNvSpPr/>
          <p:nvPr/>
        </p:nvSpPr>
        <p:spPr>
          <a:xfrm>
            <a:off x="777240" y="3090672"/>
            <a:ext cx="4983480" cy="86868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Every ad carries 'Paid for by ___' per AS 15.13. We keep a voluntary web version of the broadcast political file: advertiser, dates, rates, creative.</a:t>
            </a:r>
            <a:endParaRPr lang="en-US" sz="1100" dirty="0"/>
          </a:p>
        </p:txBody>
      </p:sp>
      <p:sp>
        <p:nvSpPr>
          <p:cNvPr id="8" name="Shape 6"/>
          <p:cNvSpPr/>
          <p:nvPr/>
        </p:nvSpPr>
        <p:spPr>
          <a:xfrm>
            <a:off x="6217920" y="2606040"/>
            <a:ext cx="5394960" cy="1389888"/>
          </a:xfrm>
          <a:prstGeom prst="roundRect">
            <a:avLst>
              <a:gd name="adj" fmla="val 4605"/>
            </a:avLst>
          </a:prstGeom>
          <a:solidFill>
            <a:srgbClr val="F7F8F9"/>
          </a:solidFill>
          <a:ln w="12700">
            <a:solidFill>
              <a:srgbClr val="D9DEE4"/>
            </a:solidFill>
            <a:prstDash val="solid"/>
          </a:ln>
        </p:spPr>
      </p:sp>
      <p:sp>
        <p:nvSpPr>
          <p:cNvPr id="9" name="Text 7"/>
          <p:cNvSpPr/>
          <p:nvPr/>
        </p:nvSpPr>
        <p:spPr>
          <a:xfrm>
            <a:off x="6446520" y="2724912"/>
            <a:ext cx="4937760" cy="365760"/>
          </a:xfrm>
          <a:prstGeom prst="rect">
            <a:avLst/>
          </a:prstGeom>
          <a:noFill/>
          <a:ln/>
        </p:spPr>
        <p:txBody>
          <a:bodyPr wrap="square" lIns="0" tIns="0" rIns="0" bIns="0" rtlCol="0" anchor="ctr"/>
          <a:lstStyle/>
          <a:p>
            <a:pPr indent="0" marL="0">
              <a:buNone/>
            </a:pPr>
            <a:r>
              <a:rPr lang="en-US" sz="1450" b="1" dirty="0">
                <a:solidFill>
                  <a:srgbClr val="0E2A47"/>
                </a:solidFill>
                <a:latin typeface="Cambria" pitchFamily="34" charset="0"/>
                <a:ea typeface="Cambria" pitchFamily="34" charset="-122"/>
                <a:cs typeface="Cambria" pitchFamily="34" charset="-120"/>
              </a:rPr>
              <a:t>FEC (federal races)</a:t>
            </a:r>
            <a:endParaRPr lang="en-US" sz="1450" dirty="0"/>
          </a:p>
        </p:txBody>
      </p:sp>
      <p:sp>
        <p:nvSpPr>
          <p:cNvPr id="10" name="Text 8"/>
          <p:cNvSpPr/>
          <p:nvPr/>
        </p:nvSpPr>
        <p:spPr>
          <a:xfrm>
            <a:off x="6446520" y="3090672"/>
            <a:ext cx="4983480" cy="86868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Federal disclaimer requirements on U.S. House/Senate ads. Template-level fix.</a:t>
            </a:r>
            <a:endParaRPr lang="en-US" sz="1100" dirty="0"/>
          </a:p>
        </p:txBody>
      </p:sp>
      <p:sp>
        <p:nvSpPr>
          <p:cNvPr id="11" name="Shape 9"/>
          <p:cNvSpPr/>
          <p:nvPr/>
        </p:nvSpPr>
        <p:spPr>
          <a:xfrm>
            <a:off x="548640" y="4178808"/>
            <a:ext cx="5394960" cy="1389888"/>
          </a:xfrm>
          <a:prstGeom prst="roundRect">
            <a:avLst>
              <a:gd name="adj" fmla="val 4605"/>
            </a:avLst>
          </a:prstGeom>
          <a:solidFill>
            <a:srgbClr val="F7F8F9"/>
          </a:solidFill>
          <a:ln w="12700">
            <a:solidFill>
              <a:srgbClr val="D9DEE4"/>
            </a:solidFill>
            <a:prstDash val="solid"/>
          </a:ln>
        </p:spPr>
      </p:sp>
      <p:sp>
        <p:nvSpPr>
          <p:cNvPr id="12" name="Text 10"/>
          <p:cNvSpPr/>
          <p:nvPr/>
        </p:nvSpPr>
        <p:spPr>
          <a:xfrm>
            <a:off x="777240" y="4297680"/>
            <a:ext cx="4937760" cy="365760"/>
          </a:xfrm>
          <a:prstGeom prst="rect">
            <a:avLst/>
          </a:prstGeom>
          <a:noFill/>
          <a:ln/>
        </p:spPr>
        <p:txBody>
          <a:bodyPr wrap="square" lIns="0" tIns="0" rIns="0" bIns="0" rtlCol="0" anchor="ctr"/>
          <a:lstStyle/>
          <a:p>
            <a:pPr indent="0" marL="0">
              <a:buNone/>
            </a:pPr>
            <a:r>
              <a:rPr lang="en-US" sz="1450" b="1" dirty="0">
                <a:solidFill>
                  <a:srgbClr val="0E2A47"/>
                </a:solidFill>
                <a:latin typeface="Cambria" pitchFamily="34" charset="0"/>
                <a:ea typeface="Cambria" pitchFamily="34" charset="-122"/>
                <a:cs typeface="Cambria" pitchFamily="34" charset="-120"/>
              </a:rPr>
              <a:t>FTC (sponsored content)</a:t>
            </a:r>
            <a:endParaRPr lang="en-US" sz="1450" dirty="0"/>
          </a:p>
        </p:txBody>
      </p:sp>
      <p:sp>
        <p:nvSpPr>
          <p:cNvPr id="13" name="Text 11"/>
          <p:cNvSpPr/>
          <p:nvPr/>
        </p:nvSpPr>
        <p:spPr>
          <a:xfrm>
            <a:off x="777240" y="4663440"/>
            <a:ext cx="4983480" cy="86868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Clear, conspicuous labeling of native and sponsored posts. Built into the post templates.</a:t>
            </a:r>
            <a:endParaRPr lang="en-US" sz="1100" dirty="0"/>
          </a:p>
        </p:txBody>
      </p:sp>
      <p:sp>
        <p:nvSpPr>
          <p:cNvPr id="14" name="Shape 12"/>
          <p:cNvSpPr/>
          <p:nvPr/>
        </p:nvSpPr>
        <p:spPr>
          <a:xfrm>
            <a:off x="6217920" y="4178808"/>
            <a:ext cx="5394960" cy="1389888"/>
          </a:xfrm>
          <a:prstGeom prst="roundRect">
            <a:avLst>
              <a:gd name="adj" fmla="val 4605"/>
            </a:avLst>
          </a:prstGeom>
          <a:solidFill>
            <a:srgbClr val="E9F5F3"/>
          </a:solidFill>
          <a:ln w="19050">
            <a:solidFill>
              <a:srgbClr val="2BB3A3"/>
            </a:solidFill>
            <a:prstDash val="solid"/>
          </a:ln>
        </p:spPr>
      </p:sp>
      <p:sp>
        <p:nvSpPr>
          <p:cNvPr id="15" name="Text 13"/>
          <p:cNvSpPr/>
          <p:nvPr/>
        </p:nvSpPr>
        <p:spPr>
          <a:xfrm>
            <a:off x="6446520" y="4297680"/>
            <a:ext cx="4937760" cy="365760"/>
          </a:xfrm>
          <a:prstGeom prst="rect">
            <a:avLst/>
          </a:prstGeom>
          <a:noFill/>
          <a:ln/>
        </p:spPr>
        <p:txBody>
          <a:bodyPr wrap="square" lIns="0" tIns="0" rIns="0" bIns="0" rtlCol="0" anchor="ctr"/>
          <a:lstStyle/>
          <a:p>
            <a:pPr indent="0" marL="0">
              <a:buNone/>
            </a:pPr>
            <a:r>
              <a:rPr lang="en-US" sz="1450" b="1" dirty="0">
                <a:solidFill>
                  <a:srgbClr val="0E2A47"/>
                </a:solidFill>
                <a:latin typeface="Cambria" pitchFamily="34" charset="0"/>
                <a:ea typeface="Cambria" pitchFamily="34" charset="-122"/>
                <a:cs typeface="Cambria" pitchFamily="34" charset="-120"/>
              </a:rPr>
              <a:t>The advantage</a:t>
            </a:r>
            <a:endParaRPr lang="en-US" sz="1450" dirty="0"/>
          </a:p>
        </p:txBody>
      </p:sp>
      <p:sp>
        <p:nvSpPr>
          <p:cNvPr id="16" name="Text 14"/>
          <p:cNvSpPr/>
          <p:nvPr/>
        </p:nvSpPr>
        <p:spPr>
          <a:xfrm>
            <a:off x="6446520" y="4663440"/>
            <a:ext cx="4983480" cy="86868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Voluntary broadcast-grade discipline becomes the pitch: uniform public rate card, equal access, full records. Days to implement, not months.</a:t>
            </a:r>
            <a:endParaRPr lang="en-US" sz="1100" dirty="0"/>
          </a:p>
        </p:txBody>
      </p:sp>
      <p:sp>
        <p:nvSpPr>
          <p:cNvPr id="17" name="Text 15"/>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18" name="Text 16"/>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ROADMAP</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Two weeks to launch, eight weeks of election runway</a:t>
            </a:r>
            <a:endParaRPr lang="en-US" sz="3400" dirty="0"/>
          </a:p>
        </p:txBody>
      </p:sp>
      <p:sp>
        <p:nvSpPr>
          <p:cNvPr id="4" name="Shape 2"/>
          <p:cNvSpPr/>
          <p:nvPr/>
        </p:nvSpPr>
        <p:spPr>
          <a:xfrm>
            <a:off x="1325880" y="1828800"/>
            <a:ext cx="566928" cy="566928"/>
          </a:xfrm>
          <a:prstGeom prst="ellipse">
            <a:avLst/>
          </a:prstGeom>
          <a:solidFill>
            <a:srgbClr val="0E2A47"/>
          </a:solidFill>
          <a:ln/>
        </p:spPr>
      </p:sp>
      <p:sp>
        <p:nvSpPr>
          <p:cNvPr id="5" name="Text 3"/>
          <p:cNvSpPr/>
          <p:nvPr/>
        </p:nvSpPr>
        <p:spPr>
          <a:xfrm>
            <a:off x="1325880" y="1828800"/>
            <a:ext cx="566928" cy="566928"/>
          </a:xfrm>
          <a:prstGeom prst="rect">
            <a:avLst/>
          </a:prstGeom>
          <a:noFill/>
          <a:ln/>
        </p:spPr>
        <p:txBody>
          <a:bodyPr wrap="square" lIns="0" tIns="0" rIns="0" bIns="0" rtlCol="0" anchor="ctr"/>
          <a:lstStyle/>
          <a:p>
            <a:pPr algn="ctr" indent="0" marL="0">
              <a:buNone/>
            </a:pPr>
            <a:r>
              <a:rPr lang="en-US" sz="1900" b="1" dirty="0">
                <a:solidFill>
                  <a:srgbClr val="FFFFFF"/>
                </a:solidFill>
                <a:latin typeface="Cambria" pitchFamily="34" charset="0"/>
                <a:ea typeface="Cambria" pitchFamily="34" charset="-122"/>
                <a:cs typeface="Cambria" pitchFamily="34" charset="-120"/>
              </a:rPr>
              <a:t>0</a:t>
            </a:r>
            <a:endParaRPr lang="en-US" sz="1900" dirty="0"/>
          </a:p>
        </p:txBody>
      </p:sp>
      <p:sp>
        <p:nvSpPr>
          <p:cNvPr id="6" name="Shape 4"/>
          <p:cNvSpPr/>
          <p:nvPr/>
        </p:nvSpPr>
        <p:spPr>
          <a:xfrm>
            <a:off x="2029968" y="2112264"/>
            <a:ext cx="777240" cy="0"/>
          </a:xfrm>
          <a:prstGeom prst="line">
            <a:avLst/>
          </a:prstGeom>
          <a:noFill/>
          <a:ln w="25400">
            <a:solidFill>
              <a:srgbClr val="D9DEE4"/>
            </a:solidFill>
            <a:prstDash val="solid"/>
          </a:ln>
        </p:spPr>
      </p:sp>
      <p:sp>
        <p:nvSpPr>
          <p:cNvPr id="7" name="Text 5"/>
          <p:cNvSpPr/>
          <p:nvPr/>
        </p:nvSpPr>
        <p:spPr>
          <a:xfrm>
            <a:off x="548640" y="2560320"/>
            <a:ext cx="2103120" cy="274320"/>
          </a:xfrm>
          <a:prstGeom prst="rect">
            <a:avLst/>
          </a:prstGeom>
          <a:noFill/>
          <a:ln/>
        </p:spPr>
        <p:txBody>
          <a:bodyPr wrap="square" lIns="0" tIns="0" rIns="0" bIns="0" rtlCol="0" anchor="ctr"/>
          <a:lstStyle/>
          <a:p>
            <a:pPr algn="ctr" indent="0" marL="0">
              <a:buNone/>
            </a:pPr>
            <a:r>
              <a:rPr lang="en-US" sz="1050" b="1" spc="100" kern="0" dirty="0">
                <a:solidFill>
                  <a:srgbClr val="1E8A7E"/>
                </a:solidFill>
                <a:latin typeface="Calibri" pitchFamily="34" charset="0"/>
                <a:ea typeface="Calibri" pitchFamily="34" charset="-122"/>
                <a:cs typeface="Calibri" pitchFamily="34" charset="-120"/>
              </a:rPr>
              <a:t>Days 0–2</a:t>
            </a:r>
            <a:endParaRPr lang="en-US" sz="1050" dirty="0"/>
          </a:p>
        </p:txBody>
      </p:sp>
      <p:sp>
        <p:nvSpPr>
          <p:cNvPr id="8" name="Text 6"/>
          <p:cNvSpPr/>
          <p:nvPr/>
        </p:nvSpPr>
        <p:spPr>
          <a:xfrm>
            <a:off x="548640" y="2852928"/>
            <a:ext cx="2103120" cy="502920"/>
          </a:xfrm>
          <a:prstGeom prst="rect">
            <a:avLst/>
          </a:prstGeom>
          <a:noFill/>
          <a:ln/>
        </p:spPr>
        <p:txBody>
          <a:bodyPr wrap="square" lIns="0" tIns="0" rIns="0" bIns="0" rtlCol="0" anchor="ctr"/>
          <a:lstStyle/>
          <a:p>
            <a:pPr algn="ctr" indent="0" marL="0">
              <a:buNone/>
            </a:pPr>
            <a:r>
              <a:rPr lang="en-US" sz="1450" b="1" dirty="0">
                <a:solidFill>
                  <a:srgbClr val="0E2A47"/>
                </a:solidFill>
                <a:latin typeface="Cambria" pitchFamily="34" charset="0"/>
                <a:ea typeface="Cambria" pitchFamily="34" charset="-122"/>
                <a:cs typeface="Cambria" pitchFamily="34" charset="-120"/>
              </a:rPr>
              <a:t>Form &amp; agree</a:t>
            </a:r>
            <a:endParaRPr lang="en-US" sz="1450" dirty="0"/>
          </a:p>
        </p:txBody>
      </p:sp>
      <p:sp>
        <p:nvSpPr>
          <p:cNvPr id="9" name="Text 7"/>
          <p:cNvSpPr/>
          <p:nvPr/>
        </p:nvSpPr>
        <p:spPr>
          <a:xfrm>
            <a:off x="621792" y="3383280"/>
            <a:ext cx="1965960" cy="1554480"/>
          </a:xfrm>
          <a:prstGeom prst="rect">
            <a:avLst/>
          </a:prstGeom>
          <a:noFill/>
          <a:ln/>
        </p:spPr>
        <p:txBody>
          <a:bodyPr wrap="square" lIns="0" tIns="0" rIns="0" bIns="0" rtlCol="0" anchor="ctr"/>
          <a:lstStyle/>
          <a:p>
            <a:pPr algn="ctr" indent="0" marL="0">
              <a:buNone/>
            </a:pPr>
            <a:r>
              <a:rPr lang="en-US" sz="1000" dirty="0">
                <a:solidFill>
                  <a:srgbClr val="5A6672"/>
                </a:solidFill>
                <a:latin typeface="Calibri" pitchFamily="34" charset="0"/>
                <a:ea typeface="Calibri" pitchFamily="34" charset="-122"/>
                <a:cs typeface="Calibri" pitchFamily="34" charset="-120"/>
              </a:rPr>
              <a:t>MOU signed · LLC filed same day · EIN · banking · agent + mail address ($50/mo)</a:t>
            </a:r>
            <a:endParaRPr lang="en-US" sz="1000" dirty="0"/>
          </a:p>
        </p:txBody>
      </p:sp>
      <p:sp>
        <p:nvSpPr>
          <p:cNvPr id="10" name="Shape 8"/>
          <p:cNvSpPr/>
          <p:nvPr/>
        </p:nvSpPr>
        <p:spPr>
          <a:xfrm>
            <a:off x="3621024" y="1828800"/>
            <a:ext cx="566928" cy="566928"/>
          </a:xfrm>
          <a:prstGeom prst="ellipse">
            <a:avLst/>
          </a:prstGeom>
          <a:solidFill>
            <a:srgbClr val="0E2A47"/>
          </a:solidFill>
          <a:ln/>
        </p:spPr>
      </p:sp>
      <p:sp>
        <p:nvSpPr>
          <p:cNvPr id="11" name="Text 9"/>
          <p:cNvSpPr/>
          <p:nvPr/>
        </p:nvSpPr>
        <p:spPr>
          <a:xfrm>
            <a:off x="3621024" y="1828800"/>
            <a:ext cx="566928" cy="566928"/>
          </a:xfrm>
          <a:prstGeom prst="rect">
            <a:avLst/>
          </a:prstGeom>
          <a:noFill/>
          <a:ln/>
        </p:spPr>
        <p:txBody>
          <a:bodyPr wrap="square" lIns="0" tIns="0" rIns="0" bIns="0" rtlCol="0" anchor="ctr"/>
          <a:lstStyle/>
          <a:p>
            <a:pPr algn="ctr" indent="0" marL="0">
              <a:buNone/>
            </a:pPr>
            <a:r>
              <a:rPr lang="en-US" sz="1900" b="1" dirty="0">
                <a:solidFill>
                  <a:srgbClr val="FFFFFF"/>
                </a:solidFill>
                <a:latin typeface="Cambria" pitchFamily="34" charset="0"/>
                <a:ea typeface="Cambria" pitchFamily="34" charset="-122"/>
                <a:cs typeface="Cambria" pitchFamily="34" charset="-120"/>
              </a:rPr>
              <a:t>1</a:t>
            </a:r>
            <a:endParaRPr lang="en-US" sz="1900" dirty="0"/>
          </a:p>
        </p:txBody>
      </p:sp>
      <p:sp>
        <p:nvSpPr>
          <p:cNvPr id="12" name="Shape 10"/>
          <p:cNvSpPr/>
          <p:nvPr/>
        </p:nvSpPr>
        <p:spPr>
          <a:xfrm>
            <a:off x="4325112" y="2112264"/>
            <a:ext cx="777240" cy="0"/>
          </a:xfrm>
          <a:prstGeom prst="line">
            <a:avLst/>
          </a:prstGeom>
          <a:noFill/>
          <a:ln w="25400">
            <a:solidFill>
              <a:srgbClr val="D9DEE4"/>
            </a:solidFill>
            <a:prstDash val="solid"/>
          </a:ln>
        </p:spPr>
      </p:sp>
      <p:sp>
        <p:nvSpPr>
          <p:cNvPr id="13" name="Text 11"/>
          <p:cNvSpPr/>
          <p:nvPr/>
        </p:nvSpPr>
        <p:spPr>
          <a:xfrm>
            <a:off x="2843784" y="2560320"/>
            <a:ext cx="2103120" cy="274320"/>
          </a:xfrm>
          <a:prstGeom prst="rect">
            <a:avLst/>
          </a:prstGeom>
          <a:noFill/>
          <a:ln/>
        </p:spPr>
        <p:txBody>
          <a:bodyPr wrap="square" lIns="0" tIns="0" rIns="0" bIns="0" rtlCol="0" anchor="ctr"/>
          <a:lstStyle/>
          <a:p>
            <a:pPr algn="ctr" indent="0" marL="0">
              <a:buNone/>
            </a:pPr>
            <a:r>
              <a:rPr lang="en-US" sz="1050" b="1" spc="100" kern="0" dirty="0">
                <a:solidFill>
                  <a:srgbClr val="1E8A7E"/>
                </a:solidFill>
                <a:latin typeface="Calibri" pitchFamily="34" charset="0"/>
                <a:ea typeface="Calibri" pitchFamily="34" charset="-122"/>
                <a:cs typeface="Calibri" pitchFamily="34" charset="-120"/>
              </a:rPr>
              <a:t>Days 1–14</a:t>
            </a:r>
            <a:endParaRPr lang="en-US" sz="1050" dirty="0"/>
          </a:p>
        </p:txBody>
      </p:sp>
      <p:sp>
        <p:nvSpPr>
          <p:cNvPr id="14" name="Text 12"/>
          <p:cNvSpPr/>
          <p:nvPr/>
        </p:nvSpPr>
        <p:spPr>
          <a:xfrm>
            <a:off x="2843784" y="2852928"/>
            <a:ext cx="2103120" cy="502920"/>
          </a:xfrm>
          <a:prstGeom prst="rect">
            <a:avLst/>
          </a:prstGeom>
          <a:noFill/>
          <a:ln/>
        </p:spPr>
        <p:txBody>
          <a:bodyPr wrap="square" lIns="0" tIns="0" rIns="0" bIns="0" rtlCol="0" anchor="ctr"/>
          <a:lstStyle/>
          <a:p>
            <a:pPr algn="ctr" indent="0" marL="0">
              <a:buNone/>
            </a:pPr>
            <a:r>
              <a:rPr lang="en-US" sz="1450" b="1" dirty="0">
                <a:solidFill>
                  <a:srgbClr val="0E2A47"/>
                </a:solidFill>
                <a:latin typeface="Cambria" pitchFamily="34" charset="0"/>
                <a:ea typeface="Cambria" pitchFamily="34" charset="-122"/>
                <a:cs typeface="Cambria" pitchFamily="34" charset="-120"/>
              </a:rPr>
              <a:t>Build sprint</a:t>
            </a:r>
            <a:endParaRPr lang="en-US" sz="1450" dirty="0"/>
          </a:p>
        </p:txBody>
      </p:sp>
      <p:sp>
        <p:nvSpPr>
          <p:cNvPr id="15" name="Text 13"/>
          <p:cNvSpPr/>
          <p:nvPr/>
        </p:nvSpPr>
        <p:spPr>
          <a:xfrm>
            <a:off x="2916936" y="3383280"/>
            <a:ext cx="1965960" cy="1554480"/>
          </a:xfrm>
          <a:prstGeom prst="rect">
            <a:avLst/>
          </a:prstGeom>
          <a:noFill/>
          <a:ln/>
        </p:spPr>
        <p:txBody>
          <a:bodyPr wrap="square" lIns="0" tIns="0" rIns="0" bIns="0" rtlCol="0" anchor="ctr"/>
          <a:lstStyle/>
          <a:p>
            <a:pPr algn="ctr" indent="0" marL="0">
              <a:buNone/>
            </a:pPr>
            <a:r>
              <a:rPr lang="en-US" sz="1000" dirty="0">
                <a:solidFill>
                  <a:srgbClr val="5A6672"/>
                </a:solidFill>
                <a:latin typeface="Calibri" pitchFamily="34" charset="0"/>
                <a:ea typeface="Calibri" pitchFamily="34" charset="-122"/>
                <a:cs typeface="Calibri" pitchFamily="34" charset="-120"/>
              </a:rPr>
              <a:t>Lovable build: site · admin · ad server · political archive · SEO · seed articles</a:t>
            </a:r>
            <a:endParaRPr lang="en-US" sz="1000" dirty="0"/>
          </a:p>
        </p:txBody>
      </p:sp>
      <p:sp>
        <p:nvSpPr>
          <p:cNvPr id="16" name="Shape 14"/>
          <p:cNvSpPr/>
          <p:nvPr/>
        </p:nvSpPr>
        <p:spPr>
          <a:xfrm>
            <a:off x="5916168" y="1828800"/>
            <a:ext cx="566928" cy="566928"/>
          </a:xfrm>
          <a:prstGeom prst="ellipse">
            <a:avLst/>
          </a:prstGeom>
          <a:solidFill>
            <a:srgbClr val="F2B134"/>
          </a:solidFill>
          <a:ln/>
        </p:spPr>
      </p:sp>
      <p:sp>
        <p:nvSpPr>
          <p:cNvPr id="17" name="Text 15"/>
          <p:cNvSpPr/>
          <p:nvPr/>
        </p:nvSpPr>
        <p:spPr>
          <a:xfrm>
            <a:off x="5916168" y="1828800"/>
            <a:ext cx="566928" cy="566928"/>
          </a:xfrm>
          <a:prstGeom prst="rect">
            <a:avLst/>
          </a:prstGeom>
          <a:noFill/>
          <a:ln/>
        </p:spPr>
        <p:txBody>
          <a:bodyPr wrap="square" lIns="0" tIns="0" rIns="0" bIns="0" rtlCol="0" anchor="ctr"/>
          <a:lstStyle/>
          <a:p>
            <a:pPr algn="ctr" indent="0" marL="0">
              <a:buNone/>
            </a:pPr>
            <a:r>
              <a:rPr lang="en-US" sz="1900" b="1" dirty="0">
                <a:solidFill>
                  <a:srgbClr val="0E2A47"/>
                </a:solidFill>
                <a:latin typeface="Cambria" pitchFamily="34" charset="0"/>
                <a:ea typeface="Cambria" pitchFamily="34" charset="-122"/>
                <a:cs typeface="Cambria" pitchFamily="34" charset="-120"/>
              </a:rPr>
              <a:t>2</a:t>
            </a:r>
            <a:endParaRPr lang="en-US" sz="1900" dirty="0"/>
          </a:p>
        </p:txBody>
      </p:sp>
      <p:sp>
        <p:nvSpPr>
          <p:cNvPr id="18" name="Shape 16"/>
          <p:cNvSpPr/>
          <p:nvPr/>
        </p:nvSpPr>
        <p:spPr>
          <a:xfrm>
            <a:off x="6620256" y="2112264"/>
            <a:ext cx="777240" cy="0"/>
          </a:xfrm>
          <a:prstGeom prst="line">
            <a:avLst/>
          </a:prstGeom>
          <a:noFill/>
          <a:ln w="25400">
            <a:solidFill>
              <a:srgbClr val="D9DEE4"/>
            </a:solidFill>
            <a:prstDash val="solid"/>
          </a:ln>
        </p:spPr>
      </p:sp>
      <p:sp>
        <p:nvSpPr>
          <p:cNvPr id="19" name="Text 17"/>
          <p:cNvSpPr/>
          <p:nvPr/>
        </p:nvSpPr>
        <p:spPr>
          <a:xfrm>
            <a:off x="5138928" y="2560320"/>
            <a:ext cx="2103120" cy="274320"/>
          </a:xfrm>
          <a:prstGeom prst="rect">
            <a:avLst/>
          </a:prstGeom>
          <a:noFill/>
          <a:ln/>
        </p:spPr>
        <p:txBody>
          <a:bodyPr wrap="square" lIns="0" tIns="0" rIns="0" bIns="0" rtlCol="0" anchor="ctr"/>
          <a:lstStyle/>
          <a:p>
            <a:pPr algn="ctr" indent="0" marL="0">
              <a:buNone/>
            </a:pPr>
            <a:r>
              <a:rPr lang="en-US" sz="1050" b="1" spc="100" kern="0" dirty="0">
                <a:solidFill>
                  <a:srgbClr val="1E8A7E"/>
                </a:solidFill>
                <a:latin typeface="Calibri" pitchFamily="34" charset="0"/>
                <a:ea typeface="Calibri" pitchFamily="34" charset="-122"/>
                <a:cs typeface="Calibri" pitchFamily="34" charset="-120"/>
              </a:rPr>
              <a:t>Sep 8–Nov 3</a:t>
            </a:r>
            <a:endParaRPr lang="en-US" sz="1050" dirty="0"/>
          </a:p>
        </p:txBody>
      </p:sp>
      <p:sp>
        <p:nvSpPr>
          <p:cNvPr id="20" name="Text 18"/>
          <p:cNvSpPr/>
          <p:nvPr/>
        </p:nvSpPr>
        <p:spPr>
          <a:xfrm>
            <a:off x="5138928" y="2852928"/>
            <a:ext cx="2103120" cy="502920"/>
          </a:xfrm>
          <a:prstGeom prst="rect">
            <a:avLst/>
          </a:prstGeom>
          <a:noFill/>
          <a:ln/>
        </p:spPr>
        <p:txBody>
          <a:bodyPr wrap="square" lIns="0" tIns="0" rIns="0" bIns="0" rtlCol="0" anchor="ctr"/>
          <a:lstStyle/>
          <a:p>
            <a:pPr algn="ctr" indent="0" marL="0">
              <a:buNone/>
            </a:pPr>
            <a:r>
              <a:rPr lang="en-US" sz="1450" b="1" dirty="0">
                <a:solidFill>
                  <a:srgbClr val="0E2A47"/>
                </a:solidFill>
                <a:latin typeface="Cambria" pitchFamily="34" charset="0"/>
                <a:ea typeface="Cambria" pitchFamily="34" charset="-122"/>
                <a:cs typeface="Cambria" pitchFamily="34" charset="-120"/>
              </a:rPr>
              <a:t>Election runway</a:t>
            </a:r>
            <a:endParaRPr lang="en-US" sz="1450" dirty="0"/>
          </a:p>
        </p:txBody>
      </p:sp>
      <p:sp>
        <p:nvSpPr>
          <p:cNvPr id="21" name="Text 19"/>
          <p:cNvSpPr/>
          <p:nvPr/>
        </p:nvSpPr>
        <p:spPr>
          <a:xfrm>
            <a:off x="5212080" y="3383280"/>
            <a:ext cx="1965960" cy="1554480"/>
          </a:xfrm>
          <a:prstGeom prst="rect">
            <a:avLst/>
          </a:prstGeom>
          <a:noFill/>
          <a:ln/>
        </p:spPr>
        <p:txBody>
          <a:bodyPr wrap="square" lIns="0" tIns="0" rIns="0" bIns="0" rtlCol="0" anchor="ctr"/>
          <a:lstStyle/>
          <a:p>
            <a:pPr algn="ctr" indent="0" marL="0">
              <a:buNone/>
            </a:pPr>
            <a:r>
              <a:rPr lang="en-US" sz="1000" dirty="0">
                <a:solidFill>
                  <a:srgbClr val="5A6672"/>
                </a:solidFill>
                <a:latin typeface="Calibri" pitchFamily="34" charset="0"/>
                <a:ea typeface="Calibri" pitchFamily="34" charset="-122"/>
                <a:cs typeface="Calibri" pitchFamily="34" charset="-120"/>
              </a:rPr>
              <a:t>Launch · political ad sales · daily election + energy coverage · AdSense approval lands</a:t>
            </a:r>
            <a:endParaRPr lang="en-US" sz="1000" dirty="0"/>
          </a:p>
        </p:txBody>
      </p:sp>
      <p:sp>
        <p:nvSpPr>
          <p:cNvPr id="22" name="Shape 20"/>
          <p:cNvSpPr/>
          <p:nvPr/>
        </p:nvSpPr>
        <p:spPr>
          <a:xfrm>
            <a:off x="8211312" y="1828800"/>
            <a:ext cx="566928" cy="566928"/>
          </a:xfrm>
          <a:prstGeom prst="ellipse">
            <a:avLst/>
          </a:prstGeom>
          <a:solidFill>
            <a:srgbClr val="0E2A47"/>
          </a:solidFill>
          <a:ln/>
        </p:spPr>
      </p:sp>
      <p:sp>
        <p:nvSpPr>
          <p:cNvPr id="23" name="Text 21"/>
          <p:cNvSpPr/>
          <p:nvPr/>
        </p:nvSpPr>
        <p:spPr>
          <a:xfrm>
            <a:off x="8211312" y="1828800"/>
            <a:ext cx="566928" cy="566928"/>
          </a:xfrm>
          <a:prstGeom prst="rect">
            <a:avLst/>
          </a:prstGeom>
          <a:noFill/>
          <a:ln/>
        </p:spPr>
        <p:txBody>
          <a:bodyPr wrap="square" lIns="0" tIns="0" rIns="0" bIns="0" rtlCol="0" anchor="ctr"/>
          <a:lstStyle/>
          <a:p>
            <a:pPr algn="ctr" indent="0" marL="0">
              <a:buNone/>
            </a:pPr>
            <a:r>
              <a:rPr lang="en-US" sz="1900" b="1" dirty="0">
                <a:solidFill>
                  <a:srgbClr val="FFFFFF"/>
                </a:solidFill>
                <a:latin typeface="Cambria" pitchFamily="34" charset="0"/>
                <a:ea typeface="Cambria" pitchFamily="34" charset="-122"/>
                <a:cs typeface="Cambria" pitchFamily="34" charset="-120"/>
              </a:rPr>
              <a:t>3</a:t>
            </a:r>
            <a:endParaRPr lang="en-US" sz="1900" dirty="0"/>
          </a:p>
        </p:txBody>
      </p:sp>
      <p:sp>
        <p:nvSpPr>
          <p:cNvPr id="24" name="Shape 22"/>
          <p:cNvSpPr/>
          <p:nvPr/>
        </p:nvSpPr>
        <p:spPr>
          <a:xfrm>
            <a:off x="8915400" y="2112264"/>
            <a:ext cx="777240" cy="0"/>
          </a:xfrm>
          <a:prstGeom prst="line">
            <a:avLst/>
          </a:prstGeom>
          <a:noFill/>
          <a:ln w="25400">
            <a:solidFill>
              <a:srgbClr val="D9DEE4"/>
            </a:solidFill>
            <a:prstDash val="solid"/>
          </a:ln>
        </p:spPr>
      </p:sp>
      <p:sp>
        <p:nvSpPr>
          <p:cNvPr id="25" name="Text 23"/>
          <p:cNvSpPr/>
          <p:nvPr/>
        </p:nvSpPr>
        <p:spPr>
          <a:xfrm>
            <a:off x="7434072" y="2560320"/>
            <a:ext cx="2103120" cy="274320"/>
          </a:xfrm>
          <a:prstGeom prst="rect">
            <a:avLst/>
          </a:prstGeom>
          <a:noFill/>
          <a:ln/>
        </p:spPr>
        <p:txBody>
          <a:bodyPr wrap="square" lIns="0" tIns="0" rIns="0" bIns="0" rtlCol="0" anchor="ctr"/>
          <a:lstStyle/>
          <a:p>
            <a:pPr algn="ctr" indent="0" marL="0">
              <a:buNone/>
            </a:pPr>
            <a:r>
              <a:rPr lang="en-US" sz="1050" b="1" spc="100" kern="0" dirty="0">
                <a:solidFill>
                  <a:srgbClr val="1E8A7E"/>
                </a:solidFill>
                <a:latin typeface="Calibri" pitchFamily="34" charset="0"/>
                <a:ea typeface="Calibri" pitchFamily="34" charset="-122"/>
                <a:cs typeface="Calibri" pitchFamily="34" charset="-120"/>
              </a:rPr>
              <a:t>Months 2–6</a:t>
            </a:r>
            <a:endParaRPr lang="en-US" sz="1050" dirty="0"/>
          </a:p>
        </p:txBody>
      </p:sp>
      <p:sp>
        <p:nvSpPr>
          <p:cNvPr id="26" name="Text 24"/>
          <p:cNvSpPr/>
          <p:nvPr/>
        </p:nvSpPr>
        <p:spPr>
          <a:xfrm>
            <a:off x="7434072" y="2852928"/>
            <a:ext cx="2103120" cy="502920"/>
          </a:xfrm>
          <a:prstGeom prst="rect">
            <a:avLst/>
          </a:prstGeom>
          <a:noFill/>
          <a:ln/>
        </p:spPr>
        <p:txBody>
          <a:bodyPr wrap="square" lIns="0" tIns="0" rIns="0" bIns="0" rtlCol="0" anchor="ctr"/>
          <a:lstStyle/>
          <a:p>
            <a:pPr algn="ctr" indent="0" marL="0">
              <a:buNone/>
            </a:pPr>
            <a:r>
              <a:rPr lang="en-US" sz="1450" b="1" dirty="0">
                <a:solidFill>
                  <a:srgbClr val="0E2A47"/>
                </a:solidFill>
                <a:latin typeface="Cambria" pitchFamily="34" charset="0"/>
                <a:ea typeface="Cambria" pitchFamily="34" charset="-122"/>
                <a:cs typeface="Cambria" pitchFamily="34" charset="-120"/>
              </a:rPr>
              <a:t>Anchor sales</a:t>
            </a:r>
            <a:endParaRPr lang="en-US" sz="1450" dirty="0"/>
          </a:p>
        </p:txBody>
      </p:sp>
      <p:sp>
        <p:nvSpPr>
          <p:cNvPr id="27" name="Text 25"/>
          <p:cNvSpPr/>
          <p:nvPr/>
        </p:nvSpPr>
        <p:spPr>
          <a:xfrm>
            <a:off x="7507224" y="3383280"/>
            <a:ext cx="1965960" cy="1554480"/>
          </a:xfrm>
          <a:prstGeom prst="rect">
            <a:avLst/>
          </a:prstGeom>
          <a:noFill/>
          <a:ln/>
        </p:spPr>
        <p:txBody>
          <a:bodyPr wrap="square" lIns="0" tIns="0" rIns="0" bIns="0" rtlCol="0" anchor="ctr"/>
          <a:lstStyle/>
          <a:p>
            <a:pPr algn="ctr" indent="0" marL="0">
              <a:buNone/>
            </a:pPr>
            <a:r>
              <a:rPr lang="en-US" sz="1000" dirty="0">
                <a:solidFill>
                  <a:srgbClr val="5A6672"/>
                </a:solidFill>
                <a:latin typeface="Calibri" pitchFamily="34" charset="0"/>
                <a:ea typeface="Calibri" pitchFamily="34" charset="-122"/>
                <a:cs typeface="Calibri" pitchFamily="34" charset="-120"/>
              </a:rPr>
              <a:t>6–10 anchor advertisers · sponsored pipeline · events revenue on</a:t>
            </a:r>
            <a:endParaRPr lang="en-US" sz="1000" dirty="0"/>
          </a:p>
        </p:txBody>
      </p:sp>
      <p:sp>
        <p:nvSpPr>
          <p:cNvPr id="28" name="Shape 26"/>
          <p:cNvSpPr/>
          <p:nvPr/>
        </p:nvSpPr>
        <p:spPr>
          <a:xfrm>
            <a:off x="10506456" y="1828800"/>
            <a:ext cx="566928" cy="566928"/>
          </a:xfrm>
          <a:prstGeom prst="ellipse">
            <a:avLst/>
          </a:prstGeom>
          <a:solidFill>
            <a:srgbClr val="0E2A47"/>
          </a:solidFill>
          <a:ln/>
        </p:spPr>
      </p:sp>
      <p:sp>
        <p:nvSpPr>
          <p:cNvPr id="29" name="Text 27"/>
          <p:cNvSpPr/>
          <p:nvPr/>
        </p:nvSpPr>
        <p:spPr>
          <a:xfrm>
            <a:off x="10506456" y="1828800"/>
            <a:ext cx="566928" cy="566928"/>
          </a:xfrm>
          <a:prstGeom prst="rect">
            <a:avLst/>
          </a:prstGeom>
          <a:noFill/>
          <a:ln/>
        </p:spPr>
        <p:txBody>
          <a:bodyPr wrap="square" lIns="0" tIns="0" rIns="0" bIns="0" rtlCol="0" anchor="ctr"/>
          <a:lstStyle/>
          <a:p>
            <a:pPr algn="ctr" indent="0" marL="0">
              <a:buNone/>
            </a:pPr>
            <a:r>
              <a:rPr lang="en-US" sz="1900" b="1" dirty="0">
                <a:solidFill>
                  <a:srgbClr val="FFFFFF"/>
                </a:solidFill>
                <a:latin typeface="Cambria" pitchFamily="34" charset="0"/>
                <a:ea typeface="Cambria" pitchFamily="34" charset="-122"/>
                <a:cs typeface="Cambria" pitchFamily="34" charset="-120"/>
              </a:rPr>
              <a:t>4</a:t>
            </a:r>
            <a:endParaRPr lang="en-US" sz="1900" dirty="0"/>
          </a:p>
        </p:txBody>
      </p:sp>
      <p:sp>
        <p:nvSpPr>
          <p:cNvPr id="30" name="Text 28"/>
          <p:cNvSpPr/>
          <p:nvPr/>
        </p:nvSpPr>
        <p:spPr>
          <a:xfrm>
            <a:off x="9729216" y="2560320"/>
            <a:ext cx="2103120" cy="274320"/>
          </a:xfrm>
          <a:prstGeom prst="rect">
            <a:avLst/>
          </a:prstGeom>
          <a:noFill/>
          <a:ln/>
        </p:spPr>
        <p:txBody>
          <a:bodyPr wrap="square" lIns="0" tIns="0" rIns="0" bIns="0" rtlCol="0" anchor="ctr"/>
          <a:lstStyle/>
          <a:p>
            <a:pPr algn="ctr" indent="0" marL="0">
              <a:buNone/>
            </a:pPr>
            <a:r>
              <a:rPr lang="en-US" sz="1050" b="1" spc="100" kern="0" dirty="0">
                <a:solidFill>
                  <a:srgbClr val="1E8A7E"/>
                </a:solidFill>
                <a:latin typeface="Calibri" pitchFamily="34" charset="0"/>
                <a:ea typeface="Calibri" pitchFamily="34" charset="-122"/>
                <a:cs typeface="Calibri" pitchFamily="34" charset="-120"/>
              </a:rPr>
              <a:t>Months 6–15</a:t>
            </a:r>
            <a:endParaRPr lang="en-US" sz="1050" dirty="0"/>
          </a:p>
        </p:txBody>
      </p:sp>
      <p:sp>
        <p:nvSpPr>
          <p:cNvPr id="31" name="Text 29"/>
          <p:cNvSpPr/>
          <p:nvPr/>
        </p:nvSpPr>
        <p:spPr>
          <a:xfrm>
            <a:off x="9729216" y="2852928"/>
            <a:ext cx="2103120" cy="502920"/>
          </a:xfrm>
          <a:prstGeom prst="rect">
            <a:avLst/>
          </a:prstGeom>
          <a:noFill/>
          <a:ln/>
        </p:spPr>
        <p:txBody>
          <a:bodyPr wrap="square" lIns="0" tIns="0" rIns="0" bIns="0" rtlCol="0" anchor="ctr"/>
          <a:lstStyle/>
          <a:p>
            <a:pPr algn="ctr" indent="0" marL="0">
              <a:buNone/>
            </a:pPr>
            <a:r>
              <a:rPr lang="en-US" sz="1450" b="1" dirty="0">
                <a:solidFill>
                  <a:srgbClr val="0E2A47"/>
                </a:solidFill>
                <a:latin typeface="Cambria" pitchFamily="34" charset="0"/>
                <a:ea typeface="Cambria" pitchFamily="34" charset="-122"/>
                <a:cs typeface="Cambria" pitchFamily="34" charset="-120"/>
              </a:rPr>
              <a:t>Products</a:t>
            </a:r>
            <a:endParaRPr lang="en-US" sz="1450" dirty="0"/>
          </a:p>
        </p:txBody>
      </p:sp>
      <p:sp>
        <p:nvSpPr>
          <p:cNvPr id="32" name="Text 30"/>
          <p:cNvSpPr/>
          <p:nvPr/>
        </p:nvSpPr>
        <p:spPr>
          <a:xfrm>
            <a:off x="9802368" y="3383280"/>
            <a:ext cx="1965960" cy="1554480"/>
          </a:xfrm>
          <a:prstGeom prst="rect">
            <a:avLst/>
          </a:prstGeom>
          <a:noFill/>
          <a:ln/>
        </p:spPr>
        <p:txBody>
          <a:bodyPr wrap="square" lIns="0" tIns="0" rIns="0" bIns="0" rtlCol="0" anchor="ctr"/>
          <a:lstStyle/>
          <a:p>
            <a:pPr algn="ctr" indent="0" marL="0">
              <a:buNone/>
            </a:pPr>
            <a:r>
              <a:rPr lang="en-US" sz="1000" dirty="0">
                <a:solidFill>
                  <a:srgbClr val="5A6672"/>
                </a:solidFill>
                <a:latin typeface="Calibri" pitchFamily="34" charset="0"/>
                <a:ea typeface="Calibri" pitchFamily="34" charset="-122"/>
                <a:cs typeface="Calibri" pitchFamily="34" charset="-120"/>
              </a:rPr>
              <a:t>Housing &amp; Energy Brief · podcast + title sponsor · own-brand event</a:t>
            </a:r>
            <a:endParaRPr lang="en-US" sz="1000" dirty="0"/>
          </a:p>
        </p:txBody>
      </p:sp>
      <p:sp>
        <p:nvSpPr>
          <p:cNvPr id="33" name="Text 31"/>
          <p:cNvSpPr/>
          <p:nvPr/>
        </p:nvSpPr>
        <p:spPr>
          <a:xfrm>
            <a:off x="548640" y="5349240"/>
            <a:ext cx="11064240" cy="731520"/>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KPIs: </a:t>
            </a:r>
            <a:pPr indent="0" marL="0">
              <a:buNone/>
            </a:pPr>
            <a:r>
              <a:rPr lang="en-US" sz="1300" dirty="0">
                <a:solidFill>
                  <a:srgbClr val="5A6672"/>
                </a:solidFill>
                <a:latin typeface="Calibri" pitchFamily="34" charset="0"/>
                <a:ea typeface="Calibri" pitchFamily="34" charset="-122"/>
                <a:cs typeface="Calibri" pitchFamily="34" charset="-120"/>
              </a:rPr>
              <a:t>newsletter subscribers (the #1 metric) · pageviews &amp; sessions · direct-sold vs. programmatic mix · advertiser renewal rate · social→site click-through · revenue per 1,000 pageviews.</a:t>
            </a:r>
            <a:endParaRPr lang="en-US" sz="1300" dirty="0"/>
          </a:p>
        </p:txBody>
      </p:sp>
      <p:sp>
        <p:nvSpPr>
          <p:cNvPr id="34" name="Text 32"/>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35" name="Text 33"/>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074920" y="1276502"/>
            <a:ext cx="109728" cy="109728"/>
          </a:xfrm>
          <a:prstGeom prst="ellipse">
            <a:avLst/>
          </a:prstGeom>
          <a:solidFill>
            <a:srgbClr val="F2B134"/>
          </a:solidFill>
          <a:ln/>
        </p:spPr>
      </p:sp>
      <p:sp>
        <p:nvSpPr>
          <p:cNvPr id="3" name="Shape 1"/>
          <p:cNvSpPr/>
          <p:nvPr/>
        </p:nvSpPr>
        <p:spPr>
          <a:xfrm>
            <a:off x="5407269" y="1353312"/>
            <a:ext cx="109728" cy="109728"/>
          </a:xfrm>
          <a:prstGeom prst="ellipse">
            <a:avLst/>
          </a:prstGeom>
          <a:solidFill>
            <a:srgbClr val="F2B134"/>
          </a:solidFill>
          <a:ln/>
        </p:spPr>
      </p:sp>
      <p:sp>
        <p:nvSpPr>
          <p:cNvPr id="4" name="Shape 2"/>
          <p:cNvSpPr/>
          <p:nvPr/>
        </p:nvSpPr>
        <p:spPr>
          <a:xfrm>
            <a:off x="5739618" y="1276502"/>
            <a:ext cx="109728" cy="109728"/>
          </a:xfrm>
          <a:prstGeom prst="ellipse">
            <a:avLst/>
          </a:prstGeom>
          <a:solidFill>
            <a:srgbClr val="F2B134"/>
          </a:solidFill>
          <a:ln/>
        </p:spPr>
      </p:sp>
      <p:sp>
        <p:nvSpPr>
          <p:cNvPr id="5" name="Shape 3"/>
          <p:cNvSpPr/>
          <p:nvPr/>
        </p:nvSpPr>
        <p:spPr>
          <a:xfrm>
            <a:off x="5998112" y="1046074"/>
            <a:ext cx="109728" cy="109728"/>
          </a:xfrm>
          <a:prstGeom prst="ellipse">
            <a:avLst/>
          </a:prstGeom>
          <a:solidFill>
            <a:srgbClr val="F2B134"/>
          </a:solidFill>
          <a:ln/>
        </p:spPr>
      </p:sp>
      <p:sp>
        <p:nvSpPr>
          <p:cNvPr id="6" name="Shape 4"/>
          <p:cNvSpPr/>
          <p:nvPr/>
        </p:nvSpPr>
        <p:spPr>
          <a:xfrm>
            <a:off x="6330462" y="1007669"/>
            <a:ext cx="109728" cy="109728"/>
          </a:xfrm>
          <a:prstGeom prst="ellipse">
            <a:avLst/>
          </a:prstGeom>
          <a:solidFill>
            <a:srgbClr val="F2B134"/>
          </a:solidFill>
          <a:ln/>
        </p:spPr>
      </p:sp>
      <p:sp>
        <p:nvSpPr>
          <p:cNvPr id="7" name="Shape 5"/>
          <p:cNvSpPr/>
          <p:nvPr/>
        </p:nvSpPr>
        <p:spPr>
          <a:xfrm>
            <a:off x="6699738" y="1084478"/>
            <a:ext cx="109728" cy="109728"/>
          </a:xfrm>
          <a:prstGeom prst="ellipse">
            <a:avLst/>
          </a:prstGeom>
          <a:solidFill>
            <a:srgbClr val="F2B134"/>
          </a:solidFill>
          <a:ln/>
        </p:spPr>
      </p:sp>
      <p:sp>
        <p:nvSpPr>
          <p:cNvPr id="8" name="Shape 6"/>
          <p:cNvSpPr/>
          <p:nvPr/>
        </p:nvSpPr>
        <p:spPr>
          <a:xfrm>
            <a:off x="6995160" y="777240"/>
            <a:ext cx="164592" cy="164592"/>
          </a:xfrm>
          <a:prstGeom prst="ellipse">
            <a:avLst/>
          </a:prstGeom>
          <a:solidFill>
            <a:srgbClr val="F2B134"/>
          </a:solidFill>
          <a:ln/>
        </p:spPr>
      </p:sp>
      <p:sp>
        <p:nvSpPr>
          <p:cNvPr id="9" name="Text 7"/>
          <p:cNvSpPr/>
          <p:nvPr/>
        </p:nvSpPr>
        <p:spPr>
          <a:xfrm>
            <a:off x="640080" y="1737360"/>
            <a:ext cx="10908792" cy="731520"/>
          </a:xfrm>
          <a:prstGeom prst="rect">
            <a:avLst/>
          </a:prstGeom>
          <a:noFill/>
          <a:ln/>
        </p:spPr>
        <p:txBody>
          <a:bodyPr wrap="square" lIns="0" tIns="0" rIns="0" bIns="0" rtlCol="0" anchor="ctr"/>
          <a:lstStyle/>
          <a:p>
            <a:pPr algn="ctr" indent="0" marL="0">
              <a:buNone/>
            </a:pPr>
            <a:r>
              <a:rPr lang="en-US" sz="4000" b="1" dirty="0">
                <a:solidFill>
                  <a:srgbClr val="FFFFFF"/>
                </a:solidFill>
                <a:latin typeface="Cambria" pitchFamily="34" charset="0"/>
                <a:ea typeface="Cambria" pitchFamily="34" charset="-122"/>
                <a:cs typeface="Cambria" pitchFamily="34" charset="-120"/>
              </a:rPr>
              <a:t>The ask</a:t>
            </a:r>
            <a:endParaRPr lang="en-US" sz="4000" dirty="0"/>
          </a:p>
        </p:txBody>
      </p:sp>
      <p:sp>
        <p:nvSpPr>
          <p:cNvPr id="10" name="Shape 8"/>
          <p:cNvSpPr/>
          <p:nvPr/>
        </p:nvSpPr>
        <p:spPr>
          <a:xfrm>
            <a:off x="685800" y="2834640"/>
            <a:ext cx="3474720" cy="2011680"/>
          </a:xfrm>
          <a:prstGeom prst="roundRect">
            <a:avLst>
              <a:gd name="adj" fmla="val 3636"/>
            </a:avLst>
          </a:prstGeom>
          <a:solidFill>
            <a:srgbClr val="14324F"/>
          </a:solidFill>
          <a:ln w="12700">
            <a:solidFill>
              <a:srgbClr val="2A4A6B"/>
            </a:solidFill>
            <a:prstDash val="solid"/>
          </a:ln>
        </p:spPr>
      </p:sp>
      <p:sp>
        <p:nvSpPr>
          <p:cNvPr id="11" name="Text 9"/>
          <p:cNvSpPr/>
          <p:nvPr/>
        </p:nvSpPr>
        <p:spPr>
          <a:xfrm>
            <a:off x="960120" y="3063240"/>
            <a:ext cx="731520" cy="640080"/>
          </a:xfrm>
          <a:prstGeom prst="rect">
            <a:avLst/>
          </a:prstGeom>
          <a:noFill/>
          <a:ln/>
        </p:spPr>
        <p:txBody>
          <a:bodyPr wrap="square" lIns="0" tIns="0" rIns="0" bIns="0" rtlCol="0" anchor="ctr"/>
          <a:lstStyle/>
          <a:p>
            <a:pPr indent="0" marL="0">
              <a:buNone/>
            </a:pPr>
            <a:r>
              <a:rPr lang="en-US" sz="3400" b="1" dirty="0">
                <a:solidFill>
                  <a:srgbClr val="F2B134"/>
                </a:solidFill>
                <a:latin typeface="Cambria" pitchFamily="34" charset="0"/>
                <a:ea typeface="Cambria" pitchFamily="34" charset="-122"/>
                <a:cs typeface="Cambria" pitchFamily="34" charset="-120"/>
              </a:rPr>
              <a:t>1</a:t>
            </a:r>
            <a:endParaRPr lang="en-US" sz="3400" dirty="0"/>
          </a:p>
        </p:txBody>
      </p:sp>
      <p:sp>
        <p:nvSpPr>
          <p:cNvPr id="12" name="Text 10"/>
          <p:cNvSpPr/>
          <p:nvPr/>
        </p:nvSpPr>
        <p:spPr>
          <a:xfrm>
            <a:off x="960120" y="3703320"/>
            <a:ext cx="2926080" cy="594360"/>
          </a:xfrm>
          <a:prstGeom prst="rect">
            <a:avLst/>
          </a:prstGeom>
          <a:noFill/>
          <a:ln/>
        </p:spPr>
        <p:txBody>
          <a:bodyPr wrap="square" lIns="0" tIns="0" rIns="0" bIns="0" rtlCol="0" anchor="ctr"/>
          <a:lstStyle/>
          <a:p>
            <a:pPr indent="0" marL="0">
              <a:buNone/>
            </a:pPr>
            <a:r>
              <a:rPr lang="en-US" sz="1550" b="1" dirty="0">
                <a:solidFill>
                  <a:srgbClr val="FFFFFF"/>
                </a:solidFill>
                <a:latin typeface="Cambria" pitchFamily="34" charset="0"/>
                <a:ea typeface="Cambria" pitchFamily="34" charset="-122"/>
                <a:cs typeface="Cambria" pitchFamily="34" charset="-120"/>
              </a:rPr>
              <a:t>Thirty minutes with the analytics</a:t>
            </a:r>
            <a:endParaRPr lang="en-US" sz="1550" dirty="0"/>
          </a:p>
        </p:txBody>
      </p:sp>
      <p:sp>
        <p:nvSpPr>
          <p:cNvPr id="13" name="Text 11"/>
          <p:cNvSpPr/>
          <p:nvPr/>
        </p:nvSpPr>
        <p:spPr>
          <a:xfrm>
            <a:off x="960120" y="4315968"/>
            <a:ext cx="2926080" cy="457200"/>
          </a:xfrm>
          <a:prstGeom prst="rect">
            <a:avLst/>
          </a:prstGeom>
          <a:noFill/>
          <a:ln/>
        </p:spPr>
        <p:txBody>
          <a:bodyPr wrap="square" lIns="0" tIns="0" rIns="0" bIns="0" rtlCol="0" anchor="ctr"/>
          <a:lstStyle/>
          <a:p>
            <a:pPr indent="0" marL="0">
              <a:buNone/>
            </a:pPr>
            <a:r>
              <a:rPr lang="en-US" sz="1150" dirty="0">
                <a:solidFill>
                  <a:srgbClr val="AFC0D1"/>
                </a:solidFill>
                <a:latin typeface="Calibri" pitchFamily="34" charset="0"/>
                <a:ea typeface="Calibri" pitchFamily="34" charset="-122"/>
                <a:cs typeface="Calibri" pitchFamily="34" charset="-120"/>
              </a:rPr>
              <a:t>Fill in real audience numbers together.</a:t>
            </a:r>
            <a:endParaRPr lang="en-US" sz="1150" dirty="0"/>
          </a:p>
        </p:txBody>
      </p:sp>
      <p:sp>
        <p:nvSpPr>
          <p:cNvPr id="14" name="Shape 12"/>
          <p:cNvSpPr/>
          <p:nvPr/>
        </p:nvSpPr>
        <p:spPr>
          <a:xfrm>
            <a:off x="4389120" y="2834640"/>
            <a:ext cx="3474720" cy="2011680"/>
          </a:xfrm>
          <a:prstGeom prst="roundRect">
            <a:avLst>
              <a:gd name="adj" fmla="val 3636"/>
            </a:avLst>
          </a:prstGeom>
          <a:solidFill>
            <a:srgbClr val="14324F"/>
          </a:solidFill>
          <a:ln w="12700">
            <a:solidFill>
              <a:srgbClr val="2A4A6B"/>
            </a:solidFill>
            <a:prstDash val="solid"/>
          </a:ln>
        </p:spPr>
      </p:sp>
      <p:sp>
        <p:nvSpPr>
          <p:cNvPr id="15" name="Text 13"/>
          <p:cNvSpPr/>
          <p:nvPr/>
        </p:nvSpPr>
        <p:spPr>
          <a:xfrm>
            <a:off x="4663440" y="3063240"/>
            <a:ext cx="731520" cy="640080"/>
          </a:xfrm>
          <a:prstGeom prst="rect">
            <a:avLst/>
          </a:prstGeom>
          <a:noFill/>
          <a:ln/>
        </p:spPr>
        <p:txBody>
          <a:bodyPr wrap="square" lIns="0" tIns="0" rIns="0" bIns="0" rtlCol="0" anchor="ctr"/>
          <a:lstStyle/>
          <a:p>
            <a:pPr indent="0" marL="0">
              <a:buNone/>
            </a:pPr>
            <a:r>
              <a:rPr lang="en-US" sz="3400" b="1" dirty="0">
                <a:solidFill>
                  <a:srgbClr val="F2B134"/>
                </a:solidFill>
                <a:latin typeface="Cambria" pitchFamily="34" charset="0"/>
                <a:ea typeface="Cambria" pitchFamily="34" charset="-122"/>
                <a:cs typeface="Cambria" pitchFamily="34" charset="-120"/>
              </a:rPr>
              <a:t>2</a:t>
            </a:r>
            <a:endParaRPr lang="en-US" sz="3400" dirty="0"/>
          </a:p>
        </p:txBody>
      </p:sp>
      <p:sp>
        <p:nvSpPr>
          <p:cNvPr id="16" name="Text 14"/>
          <p:cNvSpPr/>
          <p:nvPr/>
        </p:nvSpPr>
        <p:spPr>
          <a:xfrm>
            <a:off x="4663440" y="3703320"/>
            <a:ext cx="2926080" cy="594360"/>
          </a:xfrm>
          <a:prstGeom prst="rect">
            <a:avLst/>
          </a:prstGeom>
          <a:noFill/>
          <a:ln/>
        </p:spPr>
        <p:txBody>
          <a:bodyPr wrap="square" lIns="0" tIns="0" rIns="0" bIns="0" rtlCol="0" anchor="ctr"/>
          <a:lstStyle/>
          <a:p>
            <a:pPr indent="0" marL="0">
              <a:buNone/>
            </a:pPr>
            <a:r>
              <a:rPr lang="en-US" sz="1550" b="1" dirty="0">
                <a:solidFill>
                  <a:srgbClr val="FFFFFF"/>
                </a:solidFill>
                <a:latin typeface="Cambria" pitchFamily="34" charset="0"/>
                <a:ea typeface="Cambria" pitchFamily="34" charset="-122"/>
                <a:cs typeface="Cambria" pitchFamily="34" charset="-120"/>
              </a:rPr>
              <a:t>Pick a compensation option</a:t>
            </a:r>
            <a:endParaRPr lang="en-US" sz="1550" dirty="0"/>
          </a:p>
        </p:txBody>
      </p:sp>
      <p:sp>
        <p:nvSpPr>
          <p:cNvPr id="17" name="Text 15"/>
          <p:cNvSpPr/>
          <p:nvPr/>
        </p:nvSpPr>
        <p:spPr>
          <a:xfrm>
            <a:off x="4663440" y="4315968"/>
            <a:ext cx="2926080" cy="457200"/>
          </a:xfrm>
          <a:prstGeom prst="rect">
            <a:avLst/>
          </a:prstGeom>
          <a:noFill/>
          <a:ln/>
        </p:spPr>
        <p:txBody>
          <a:bodyPr wrap="square" lIns="0" tIns="0" rIns="0" bIns="0" rtlCol="0" anchor="ctr"/>
          <a:lstStyle/>
          <a:p>
            <a:pPr indent="0" marL="0">
              <a:buNone/>
            </a:pPr>
            <a:r>
              <a:rPr lang="en-US" sz="1150" dirty="0">
                <a:solidFill>
                  <a:srgbClr val="AFC0D1"/>
                </a:solidFill>
                <a:latin typeface="Calibri" pitchFamily="34" charset="0"/>
                <a:ea typeface="Calibri" pitchFamily="34" charset="-122"/>
                <a:cs typeface="Calibri" pitchFamily="34" charset="-120"/>
              </a:rPr>
              <a:t>Option B recommended. One-page MOU.</a:t>
            </a:r>
            <a:endParaRPr lang="en-US" sz="1150" dirty="0"/>
          </a:p>
        </p:txBody>
      </p:sp>
      <p:sp>
        <p:nvSpPr>
          <p:cNvPr id="18" name="Shape 16"/>
          <p:cNvSpPr/>
          <p:nvPr/>
        </p:nvSpPr>
        <p:spPr>
          <a:xfrm>
            <a:off x="8092440" y="2834640"/>
            <a:ext cx="3474720" cy="2011680"/>
          </a:xfrm>
          <a:prstGeom prst="roundRect">
            <a:avLst>
              <a:gd name="adj" fmla="val 3636"/>
            </a:avLst>
          </a:prstGeom>
          <a:solidFill>
            <a:srgbClr val="14324F"/>
          </a:solidFill>
          <a:ln w="12700">
            <a:solidFill>
              <a:srgbClr val="2A4A6B"/>
            </a:solidFill>
            <a:prstDash val="solid"/>
          </a:ln>
        </p:spPr>
      </p:sp>
      <p:sp>
        <p:nvSpPr>
          <p:cNvPr id="19" name="Text 17"/>
          <p:cNvSpPr/>
          <p:nvPr/>
        </p:nvSpPr>
        <p:spPr>
          <a:xfrm>
            <a:off x="8366760" y="3063240"/>
            <a:ext cx="731520" cy="640080"/>
          </a:xfrm>
          <a:prstGeom prst="rect">
            <a:avLst/>
          </a:prstGeom>
          <a:noFill/>
          <a:ln/>
        </p:spPr>
        <p:txBody>
          <a:bodyPr wrap="square" lIns="0" tIns="0" rIns="0" bIns="0" rtlCol="0" anchor="ctr"/>
          <a:lstStyle/>
          <a:p>
            <a:pPr indent="0" marL="0">
              <a:buNone/>
            </a:pPr>
            <a:r>
              <a:rPr lang="en-US" sz="3400" b="1" dirty="0">
                <a:solidFill>
                  <a:srgbClr val="F2B134"/>
                </a:solidFill>
                <a:latin typeface="Cambria" pitchFamily="34" charset="0"/>
                <a:ea typeface="Cambria" pitchFamily="34" charset="-122"/>
                <a:cs typeface="Cambria" pitchFamily="34" charset="-120"/>
              </a:rPr>
              <a:t>3</a:t>
            </a:r>
            <a:endParaRPr lang="en-US" sz="3400" dirty="0"/>
          </a:p>
        </p:txBody>
      </p:sp>
      <p:sp>
        <p:nvSpPr>
          <p:cNvPr id="20" name="Text 18"/>
          <p:cNvSpPr/>
          <p:nvPr/>
        </p:nvSpPr>
        <p:spPr>
          <a:xfrm>
            <a:off x="8366760" y="3703320"/>
            <a:ext cx="2926080" cy="594360"/>
          </a:xfrm>
          <a:prstGeom prst="rect">
            <a:avLst/>
          </a:prstGeom>
          <a:noFill/>
          <a:ln/>
        </p:spPr>
        <p:txBody>
          <a:bodyPr wrap="square" lIns="0" tIns="0" rIns="0" bIns="0" rtlCol="0" anchor="ctr"/>
          <a:lstStyle/>
          <a:p>
            <a:pPr indent="0" marL="0">
              <a:buNone/>
            </a:pPr>
            <a:r>
              <a:rPr lang="en-US" sz="1550" b="1" dirty="0">
                <a:solidFill>
                  <a:srgbClr val="FFFFFF"/>
                </a:solidFill>
                <a:latin typeface="Cambria" pitchFamily="34" charset="0"/>
                <a:ea typeface="Cambria" pitchFamily="34" charset="-122"/>
                <a:cs typeface="Cambria" pitchFamily="34" charset="-120"/>
              </a:rPr>
              <a:t>Green-light the build this month</a:t>
            </a:r>
            <a:endParaRPr lang="en-US" sz="1550" dirty="0"/>
          </a:p>
        </p:txBody>
      </p:sp>
      <p:sp>
        <p:nvSpPr>
          <p:cNvPr id="21" name="Text 19"/>
          <p:cNvSpPr/>
          <p:nvPr/>
        </p:nvSpPr>
        <p:spPr>
          <a:xfrm>
            <a:off x="8366760" y="4315968"/>
            <a:ext cx="2926080" cy="457200"/>
          </a:xfrm>
          <a:prstGeom prst="rect">
            <a:avLst/>
          </a:prstGeom>
          <a:noFill/>
          <a:ln/>
        </p:spPr>
        <p:txBody>
          <a:bodyPr wrap="square" lIns="0" tIns="0" rIns="0" bIns="0" rtlCol="0" anchor="ctr"/>
          <a:lstStyle/>
          <a:p>
            <a:pPr indent="0" marL="0">
              <a:buNone/>
            </a:pPr>
            <a:r>
              <a:rPr lang="en-US" sz="1150" dirty="0">
                <a:solidFill>
                  <a:srgbClr val="AFC0D1"/>
                </a:solidFill>
                <a:latin typeface="Calibri" pitchFamily="34" charset="0"/>
                <a:ea typeface="Calibri" pitchFamily="34" charset="-122"/>
                <a:cs typeface="Calibri" pitchFamily="34" charset="-120"/>
              </a:rPr>
              <a:t>November 3 won't wait. Neither should we.</a:t>
            </a:r>
            <a:endParaRPr lang="en-US" sz="1150" dirty="0"/>
          </a:p>
        </p:txBody>
      </p:sp>
      <p:sp>
        <p:nvSpPr>
          <p:cNvPr id="22" name="Text 20"/>
          <p:cNvSpPr/>
          <p:nvPr/>
        </p:nvSpPr>
        <p:spPr>
          <a:xfrm>
            <a:off x="640080" y="5760720"/>
            <a:ext cx="10908792" cy="320040"/>
          </a:xfrm>
          <a:prstGeom prst="rect">
            <a:avLst/>
          </a:prstGeom>
          <a:noFill/>
          <a:ln/>
        </p:spPr>
        <p:txBody>
          <a:bodyPr wrap="square" lIns="0" tIns="0" rIns="0" bIns="0" rtlCol="0" anchor="ctr"/>
          <a:lstStyle/>
          <a:p>
            <a:pPr algn="ctr" indent="0" marL="0">
              <a:buNone/>
            </a:pPr>
            <a:r>
              <a:rPr lang="en-US" sz="1200" dirty="0">
                <a:solidFill>
                  <a:srgbClr val="8FA0B2"/>
                </a:solidFill>
                <a:latin typeface="Calibri" pitchFamily="34" charset="0"/>
                <a:ea typeface="Calibri" pitchFamily="34" charset="-122"/>
                <a:cs typeface="Calibri" pitchFamily="34" charset="-120"/>
              </a:rPr>
              <a:t>David Chapa  ·  dchapajr@gmail.com</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THE OPPORTUNITY</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Why now: the window is open for ten weeks</a:t>
            </a:r>
            <a:endParaRPr lang="en-US" sz="3400" dirty="0"/>
          </a:p>
        </p:txBody>
      </p:sp>
      <p:sp>
        <p:nvSpPr>
          <p:cNvPr id="4" name="Shape 2"/>
          <p:cNvSpPr/>
          <p:nvPr/>
        </p:nvSpPr>
        <p:spPr>
          <a:xfrm>
            <a:off x="548640" y="1783080"/>
            <a:ext cx="3566160" cy="2377440"/>
          </a:xfrm>
          <a:prstGeom prst="roundRect">
            <a:avLst>
              <a:gd name="adj" fmla="val 3077"/>
            </a:avLst>
          </a:prstGeom>
          <a:solidFill>
            <a:srgbClr val="F7F8F9"/>
          </a:solidFill>
          <a:ln w="12700">
            <a:solidFill>
              <a:srgbClr val="D9DEE4"/>
            </a:solidFill>
            <a:prstDash val="solid"/>
          </a:ln>
        </p:spPr>
      </p:sp>
      <p:sp>
        <p:nvSpPr>
          <p:cNvPr id="5" name="Text 3"/>
          <p:cNvSpPr/>
          <p:nvPr/>
        </p:nvSpPr>
        <p:spPr>
          <a:xfrm>
            <a:off x="777240" y="2057400"/>
            <a:ext cx="3108960" cy="914400"/>
          </a:xfrm>
          <a:prstGeom prst="rect">
            <a:avLst/>
          </a:prstGeom>
          <a:noFill/>
          <a:ln/>
        </p:spPr>
        <p:txBody>
          <a:bodyPr wrap="square" lIns="0" tIns="0" rIns="0" bIns="0" rtlCol="0" anchor="ctr"/>
          <a:lstStyle/>
          <a:p>
            <a:pPr indent="0" marL="0">
              <a:buNone/>
            </a:pPr>
            <a:r>
              <a:rPr lang="en-US" sz="5400" b="1" dirty="0">
                <a:solidFill>
                  <a:srgbClr val="0E2A47"/>
                </a:solidFill>
                <a:latin typeface="Cambria" pitchFamily="34" charset="0"/>
                <a:ea typeface="Cambria" pitchFamily="34" charset="-122"/>
                <a:cs typeface="Cambria" pitchFamily="34" charset="-120"/>
              </a:rPr>
              <a:t>$10M+</a:t>
            </a:r>
            <a:endParaRPr lang="en-US" sz="5400" dirty="0"/>
          </a:p>
        </p:txBody>
      </p:sp>
      <p:sp>
        <p:nvSpPr>
          <p:cNvPr id="6" name="Text 4"/>
          <p:cNvSpPr/>
          <p:nvPr/>
        </p:nvSpPr>
        <p:spPr>
          <a:xfrm>
            <a:off x="777240" y="3017520"/>
            <a:ext cx="3108960" cy="1005840"/>
          </a:xfrm>
          <a:prstGeom prst="rect">
            <a:avLst/>
          </a:prstGeom>
          <a:noFill/>
          <a:ln/>
        </p:spPr>
        <p:txBody>
          <a:bodyPr wrap="square" lIns="0" tIns="0" rIns="0" bIns="0" rtlCol="0" anchor="ctr"/>
          <a:lstStyle/>
          <a:p>
            <a:pPr indent="0" marL="0">
              <a:buNone/>
            </a:pPr>
            <a:r>
              <a:rPr lang="en-US" sz="1350" dirty="0">
                <a:solidFill>
                  <a:srgbClr val="5A6672"/>
                </a:solidFill>
                <a:latin typeface="Calibri" pitchFamily="34" charset="0"/>
                <a:ea typeface="Calibri" pitchFamily="34" charset="-122"/>
                <a:cs typeface="Calibri" pitchFamily="34" charset="-120"/>
              </a:rPr>
              <a:t>spent in the governor's primary alone — 17 candidates, ~$9M raised</a:t>
            </a:r>
            <a:endParaRPr lang="en-US" sz="1350" dirty="0"/>
          </a:p>
        </p:txBody>
      </p:sp>
      <p:sp>
        <p:nvSpPr>
          <p:cNvPr id="7" name="Shape 5"/>
          <p:cNvSpPr/>
          <p:nvPr/>
        </p:nvSpPr>
        <p:spPr>
          <a:xfrm>
            <a:off x="4370832" y="1783080"/>
            <a:ext cx="3566160" cy="2377440"/>
          </a:xfrm>
          <a:prstGeom prst="roundRect">
            <a:avLst>
              <a:gd name="adj" fmla="val 3077"/>
            </a:avLst>
          </a:prstGeom>
          <a:solidFill>
            <a:srgbClr val="F7F8F9"/>
          </a:solidFill>
          <a:ln w="12700">
            <a:solidFill>
              <a:srgbClr val="D9DEE4"/>
            </a:solidFill>
            <a:prstDash val="solid"/>
          </a:ln>
        </p:spPr>
      </p:sp>
      <p:sp>
        <p:nvSpPr>
          <p:cNvPr id="8" name="Text 6"/>
          <p:cNvSpPr/>
          <p:nvPr/>
        </p:nvSpPr>
        <p:spPr>
          <a:xfrm>
            <a:off x="4599432" y="2057400"/>
            <a:ext cx="3108960" cy="914400"/>
          </a:xfrm>
          <a:prstGeom prst="rect">
            <a:avLst/>
          </a:prstGeom>
          <a:noFill/>
          <a:ln/>
        </p:spPr>
        <p:txBody>
          <a:bodyPr wrap="square" lIns="0" tIns="0" rIns="0" bIns="0" rtlCol="0" anchor="ctr"/>
          <a:lstStyle/>
          <a:p>
            <a:pPr indent="0" marL="0">
              <a:buNone/>
            </a:pPr>
            <a:r>
              <a:rPr lang="en-US" sz="5400" b="1" dirty="0">
                <a:solidFill>
                  <a:srgbClr val="0E2A47"/>
                </a:solidFill>
                <a:latin typeface="Cambria" pitchFamily="34" charset="0"/>
                <a:ea typeface="Cambria" pitchFamily="34" charset="-122"/>
                <a:cs typeface="Cambria" pitchFamily="34" charset="-120"/>
              </a:rPr>
              <a:t>Nov 3</a:t>
            </a:r>
            <a:endParaRPr lang="en-US" sz="5400" dirty="0"/>
          </a:p>
        </p:txBody>
      </p:sp>
      <p:sp>
        <p:nvSpPr>
          <p:cNvPr id="9" name="Text 7"/>
          <p:cNvSpPr/>
          <p:nvPr/>
        </p:nvSpPr>
        <p:spPr>
          <a:xfrm>
            <a:off x="4599432" y="3017520"/>
            <a:ext cx="3108960" cy="1005840"/>
          </a:xfrm>
          <a:prstGeom prst="rect">
            <a:avLst/>
          </a:prstGeom>
          <a:noFill/>
          <a:ln/>
        </p:spPr>
        <p:txBody>
          <a:bodyPr wrap="square" lIns="0" tIns="0" rIns="0" bIns="0" rtlCol="0" anchor="ctr"/>
          <a:lstStyle/>
          <a:p>
            <a:pPr indent="0" marL="0">
              <a:buNone/>
            </a:pPr>
            <a:r>
              <a:rPr lang="en-US" sz="1350" dirty="0">
                <a:solidFill>
                  <a:srgbClr val="5A6672"/>
                </a:solidFill>
                <a:latin typeface="Calibri" pitchFamily="34" charset="0"/>
                <a:ea typeface="Calibri" pitchFamily="34" charset="-122"/>
                <a:cs typeface="Calibri" pitchFamily="34" charset="-120"/>
              </a:rPr>
              <a:t>2026 general election — every surviving campaign is buying digital ads now</a:t>
            </a:r>
            <a:endParaRPr lang="en-US" sz="1350" dirty="0"/>
          </a:p>
        </p:txBody>
      </p:sp>
      <p:sp>
        <p:nvSpPr>
          <p:cNvPr id="10" name="Shape 8"/>
          <p:cNvSpPr/>
          <p:nvPr/>
        </p:nvSpPr>
        <p:spPr>
          <a:xfrm>
            <a:off x="8193024" y="1783080"/>
            <a:ext cx="3566160" cy="2377440"/>
          </a:xfrm>
          <a:prstGeom prst="roundRect">
            <a:avLst>
              <a:gd name="adj" fmla="val 3077"/>
            </a:avLst>
          </a:prstGeom>
          <a:solidFill>
            <a:srgbClr val="F7F8F9"/>
          </a:solidFill>
          <a:ln w="12700">
            <a:solidFill>
              <a:srgbClr val="D9DEE4"/>
            </a:solidFill>
            <a:prstDash val="solid"/>
          </a:ln>
        </p:spPr>
      </p:sp>
      <p:sp>
        <p:nvSpPr>
          <p:cNvPr id="11" name="Text 9"/>
          <p:cNvSpPr/>
          <p:nvPr/>
        </p:nvSpPr>
        <p:spPr>
          <a:xfrm>
            <a:off x="8421624" y="2057400"/>
            <a:ext cx="3108960" cy="914400"/>
          </a:xfrm>
          <a:prstGeom prst="rect">
            <a:avLst/>
          </a:prstGeom>
          <a:noFill/>
          <a:ln/>
        </p:spPr>
        <p:txBody>
          <a:bodyPr wrap="square" lIns="0" tIns="0" rIns="0" bIns="0" rtlCol="0" anchor="ctr"/>
          <a:lstStyle/>
          <a:p>
            <a:pPr indent="0" marL="0">
              <a:buNone/>
            </a:pPr>
            <a:r>
              <a:rPr lang="en-US" sz="5400" b="1" dirty="0">
                <a:solidFill>
                  <a:srgbClr val="0E2A47"/>
                </a:solidFill>
                <a:latin typeface="Cambria" pitchFamily="34" charset="0"/>
                <a:ea typeface="Cambria" pitchFamily="34" charset="-122"/>
                <a:cs typeface="Cambria" pitchFamily="34" charset="-120"/>
              </a:rPr>
              <a:t>2 crises</a:t>
            </a:r>
            <a:endParaRPr lang="en-US" sz="5400" dirty="0"/>
          </a:p>
        </p:txBody>
      </p:sp>
      <p:sp>
        <p:nvSpPr>
          <p:cNvPr id="12" name="Text 10"/>
          <p:cNvSpPr/>
          <p:nvPr/>
        </p:nvSpPr>
        <p:spPr>
          <a:xfrm>
            <a:off x="8421624" y="3017520"/>
            <a:ext cx="3108960" cy="1005840"/>
          </a:xfrm>
          <a:prstGeom prst="rect">
            <a:avLst/>
          </a:prstGeom>
          <a:noFill/>
          <a:ln/>
        </p:spPr>
        <p:txBody>
          <a:bodyPr wrap="square" lIns="0" tIns="0" rIns="0" bIns="0" rtlCol="0" anchor="ctr"/>
          <a:lstStyle/>
          <a:p>
            <a:pPr indent="0" marL="0">
              <a:buNone/>
            </a:pPr>
            <a:r>
              <a:rPr lang="en-US" sz="1350" dirty="0">
                <a:solidFill>
                  <a:srgbClr val="5A6672"/>
                </a:solidFill>
                <a:latin typeface="Calibri" pitchFamily="34" charset="0"/>
                <a:ea typeface="Calibri" pitchFamily="34" charset="-122"/>
                <a:cs typeface="Calibri" pitchFamily="34" charset="-120"/>
              </a:rPr>
              <a:t>Cook Inlet gas shortage + statewide housing crunch dominate Alaska news</a:t>
            </a:r>
            <a:endParaRPr lang="en-US" sz="1350" dirty="0"/>
          </a:p>
        </p:txBody>
      </p:sp>
      <p:sp>
        <p:nvSpPr>
          <p:cNvPr id="13" name="Text 11"/>
          <p:cNvSpPr/>
          <p:nvPr/>
        </p:nvSpPr>
        <p:spPr>
          <a:xfrm>
            <a:off x="548640" y="4572000"/>
            <a:ext cx="11064240" cy="822960"/>
          </a:xfrm>
          <a:prstGeom prst="rect">
            <a:avLst/>
          </a:prstGeom>
          <a:noFill/>
          <a:ln/>
        </p:spPr>
        <p:txBody>
          <a:bodyPr wrap="square" lIns="0" tIns="0" rIns="0" bIns="0" rtlCol="0" anchor="ctr"/>
          <a:lstStyle/>
          <a:p>
            <a:pPr indent="0" marL="0">
              <a:buNone/>
            </a:pPr>
            <a:r>
              <a:rPr lang="en-US" sz="1600" dirty="0">
                <a:solidFill>
                  <a:srgbClr val="16181D"/>
                </a:solidFill>
                <a:latin typeface="Calibri" pitchFamily="34" charset="0"/>
                <a:ea typeface="Calibri" pitchFamily="34" charset="-122"/>
                <a:cs typeface="Calibri" pitchFamily="34" charset="-120"/>
              </a:rPr>
              <a:t>A site that is live and ad-ready by early September captures political money that won't return until 2028 — </a:t>
            </a:r>
            <a:pPr indent="0" marL="0">
              <a:buNone/>
            </a:pPr>
            <a:r>
              <a:rPr lang="en-US" sz="1600" b="1" dirty="0">
                <a:solidFill>
                  <a:srgbClr val="0E2A47"/>
                </a:solidFill>
                <a:latin typeface="Calibri" pitchFamily="34" charset="0"/>
                <a:ea typeface="Calibri" pitchFamily="34" charset="-122"/>
                <a:cs typeface="Calibri" pitchFamily="34" charset="-120"/>
              </a:rPr>
              <a:t>and launches the brand with its biggest news cycle as free marketing.</a:t>
            </a:r>
            <a:endParaRPr lang="en-US" sz="1600" dirty="0"/>
          </a:p>
        </p:txBody>
      </p:sp>
      <p:sp>
        <p:nvSpPr>
          <p:cNvPr id="14" name="Shape 12"/>
          <p:cNvSpPr/>
          <p:nvPr/>
        </p:nvSpPr>
        <p:spPr>
          <a:xfrm>
            <a:off x="10332720" y="6093562"/>
            <a:ext cx="73152" cy="73152"/>
          </a:xfrm>
          <a:prstGeom prst="ellipse">
            <a:avLst/>
          </a:prstGeom>
          <a:solidFill>
            <a:srgbClr val="F2B134"/>
          </a:solidFill>
          <a:ln/>
        </p:spPr>
      </p:sp>
      <p:sp>
        <p:nvSpPr>
          <p:cNvPr id="15" name="Shape 13"/>
          <p:cNvSpPr/>
          <p:nvPr/>
        </p:nvSpPr>
        <p:spPr>
          <a:xfrm>
            <a:off x="10554286" y="6144768"/>
            <a:ext cx="73152" cy="73152"/>
          </a:xfrm>
          <a:prstGeom prst="ellipse">
            <a:avLst/>
          </a:prstGeom>
          <a:solidFill>
            <a:srgbClr val="F2B134"/>
          </a:solidFill>
          <a:ln/>
        </p:spPr>
      </p:sp>
      <p:sp>
        <p:nvSpPr>
          <p:cNvPr id="16" name="Shape 14"/>
          <p:cNvSpPr/>
          <p:nvPr/>
        </p:nvSpPr>
        <p:spPr>
          <a:xfrm>
            <a:off x="10775852" y="6093562"/>
            <a:ext cx="73152" cy="73152"/>
          </a:xfrm>
          <a:prstGeom prst="ellipse">
            <a:avLst/>
          </a:prstGeom>
          <a:solidFill>
            <a:srgbClr val="F2B134"/>
          </a:solidFill>
          <a:ln/>
        </p:spPr>
      </p:sp>
      <p:sp>
        <p:nvSpPr>
          <p:cNvPr id="17" name="Shape 15"/>
          <p:cNvSpPr/>
          <p:nvPr/>
        </p:nvSpPr>
        <p:spPr>
          <a:xfrm>
            <a:off x="10948182" y="5939942"/>
            <a:ext cx="73152" cy="73152"/>
          </a:xfrm>
          <a:prstGeom prst="ellipse">
            <a:avLst/>
          </a:prstGeom>
          <a:solidFill>
            <a:srgbClr val="F2B134"/>
          </a:solidFill>
          <a:ln/>
        </p:spPr>
      </p:sp>
      <p:sp>
        <p:nvSpPr>
          <p:cNvPr id="18" name="Shape 16"/>
          <p:cNvSpPr/>
          <p:nvPr/>
        </p:nvSpPr>
        <p:spPr>
          <a:xfrm>
            <a:off x="11169748" y="5914339"/>
            <a:ext cx="73152" cy="73152"/>
          </a:xfrm>
          <a:prstGeom prst="ellipse">
            <a:avLst/>
          </a:prstGeom>
          <a:solidFill>
            <a:srgbClr val="F2B134"/>
          </a:solidFill>
          <a:ln/>
        </p:spPr>
      </p:sp>
      <p:sp>
        <p:nvSpPr>
          <p:cNvPr id="19" name="Shape 17"/>
          <p:cNvSpPr/>
          <p:nvPr/>
        </p:nvSpPr>
        <p:spPr>
          <a:xfrm>
            <a:off x="11415932" y="5965546"/>
            <a:ext cx="73152" cy="73152"/>
          </a:xfrm>
          <a:prstGeom prst="ellipse">
            <a:avLst/>
          </a:prstGeom>
          <a:solidFill>
            <a:srgbClr val="F2B134"/>
          </a:solidFill>
          <a:ln/>
        </p:spPr>
      </p:sp>
      <p:sp>
        <p:nvSpPr>
          <p:cNvPr id="20" name="Shape 18"/>
          <p:cNvSpPr/>
          <p:nvPr/>
        </p:nvSpPr>
        <p:spPr>
          <a:xfrm>
            <a:off x="11612880" y="5760720"/>
            <a:ext cx="100584" cy="100584"/>
          </a:xfrm>
          <a:prstGeom prst="ellipse">
            <a:avLst/>
          </a:prstGeom>
          <a:solidFill>
            <a:srgbClr val="F2B134"/>
          </a:solidFill>
          <a:ln/>
        </p:spPr>
      </p:sp>
      <p:sp>
        <p:nvSpPr>
          <p:cNvPr id="21" name="Text 19"/>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22" name="Text 20"/>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WHERE WE ARE</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A proven audience, renting its home</a:t>
            </a:r>
            <a:endParaRPr lang="en-US" sz="3400" dirty="0"/>
          </a:p>
        </p:txBody>
      </p:sp>
      <p:sp>
        <p:nvSpPr>
          <p:cNvPr id="4" name="Shape 2"/>
          <p:cNvSpPr/>
          <p:nvPr/>
        </p:nvSpPr>
        <p:spPr>
          <a:xfrm>
            <a:off x="548640" y="1856232"/>
            <a:ext cx="457200" cy="457200"/>
          </a:xfrm>
          <a:prstGeom prst="ellipse">
            <a:avLst/>
          </a:prstGeom>
          <a:solidFill>
            <a:srgbClr val="2BB3A3"/>
          </a:solidFill>
          <a:ln/>
        </p:spPr>
      </p:sp>
      <p:sp>
        <p:nvSpPr>
          <p:cNvPr id="5" name="Text 3"/>
          <p:cNvSpPr/>
          <p:nvPr/>
        </p:nvSpPr>
        <p:spPr>
          <a:xfrm>
            <a:off x="548640" y="1856232"/>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1</a:t>
            </a:r>
            <a:endParaRPr lang="en-US" sz="1800" dirty="0"/>
          </a:p>
        </p:txBody>
      </p:sp>
      <p:sp>
        <p:nvSpPr>
          <p:cNvPr id="6" name="Text 4"/>
          <p:cNvSpPr/>
          <p:nvPr/>
        </p:nvSpPr>
        <p:spPr>
          <a:xfrm>
            <a:off x="1234440" y="1783080"/>
            <a:ext cx="3017520" cy="566928"/>
          </a:xfrm>
          <a:prstGeom prst="rect">
            <a:avLst/>
          </a:prstGeom>
          <a:noFill/>
          <a:ln/>
        </p:spPr>
        <p:txBody>
          <a:bodyPr wrap="square" lIns="0" tIns="0" rIns="0" bIns="0" rtlCol="0" anchor="ctr"/>
          <a:lstStyle/>
          <a:p>
            <a:pPr indent="0" marL="0">
              <a:buNone/>
            </a:pPr>
            <a:r>
              <a:rPr lang="en-US" sz="1700" b="1" dirty="0">
                <a:solidFill>
                  <a:srgbClr val="0E2A47"/>
                </a:solidFill>
                <a:latin typeface="Cambria" pitchFamily="34" charset="0"/>
                <a:ea typeface="Cambria" pitchFamily="34" charset="-122"/>
                <a:cs typeface="Cambria" pitchFamily="34" charset="-120"/>
              </a:rPr>
              <a:t>~24,000 followers</a:t>
            </a:r>
            <a:endParaRPr lang="en-US" sz="1700" dirty="0"/>
          </a:p>
        </p:txBody>
      </p:sp>
      <p:sp>
        <p:nvSpPr>
          <p:cNvPr id="7" name="Text 5"/>
          <p:cNvSpPr/>
          <p:nvPr/>
        </p:nvSpPr>
        <p:spPr>
          <a:xfrm>
            <a:off x="4389120" y="1783080"/>
            <a:ext cx="7223760" cy="603504"/>
          </a:xfrm>
          <a:prstGeom prst="rect">
            <a:avLst/>
          </a:prstGeom>
          <a:noFill/>
          <a:ln/>
        </p:spPr>
        <p:txBody>
          <a:bodyPr wrap="square" lIns="0" tIns="0" rIns="0" bIns="0" rtlCol="0" anchor="ctr"/>
          <a:lstStyle/>
          <a:p>
            <a:pPr indent="0" marL="0">
              <a:buNone/>
            </a:pPr>
            <a:r>
              <a:rPr lang="en-US" sz="1350" dirty="0">
                <a:solidFill>
                  <a:srgbClr val="5A6672"/>
                </a:solidFill>
                <a:latin typeface="Calibri" pitchFamily="34" charset="0"/>
                <a:ea typeface="Calibri" pitchFamily="34" charset="-122"/>
                <a:cs typeface="Calibri" pitchFamily="34" charset="-120"/>
              </a:rPr>
              <a:t>955 videos · 8.9M lifetime views (5.5M Facebook, 3.4M TikTok) in fourteen months. Recent months: 700K–1M combined views. Eight Facebook reels over 100K; best 627K.</a:t>
            </a:r>
            <a:endParaRPr lang="en-US" sz="1350" dirty="0"/>
          </a:p>
        </p:txBody>
      </p:sp>
      <p:sp>
        <p:nvSpPr>
          <p:cNvPr id="8" name="Shape 6"/>
          <p:cNvSpPr/>
          <p:nvPr/>
        </p:nvSpPr>
        <p:spPr>
          <a:xfrm>
            <a:off x="548640" y="3026664"/>
            <a:ext cx="457200" cy="457200"/>
          </a:xfrm>
          <a:prstGeom prst="ellipse">
            <a:avLst/>
          </a:prstGeom>
          <a:solidFill>
            <a:srgbClr val="F2B134"/>
          </a:solidFill>
          <a:ln/>
        </p:spPr>
      </p:sp>
      <p:sp>
        <p:nvSpPr>
          <p:cNvPr id="9" name="Text 7"/>
          <p:cNvSpPr/>
          <p:nvPr/>
        </p:nvSpPr>
        <p:spPr>
          <a:xfrm>
            <a:off x="548640" y="3026664"/>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2</a:t>
            </a:r>
            <a:endParaRPr lang="en-US" sz="1800" dirty="0"/>
          </a:p>
        </p:txBody>
      </p:sp>
      <p:sp>
        <p:nvSpPr>
          <p:cNvPr id="10" name="Text 8"/>
          <p:cNvSpPr/>
          <p:nvPr/>
        </p:nvSpPr>
        <p:spPr>
          <a:xfrm>
            <a:off x="1234440" y="2953512"/>
            <a:ext cx="3017520" cy="566928"/>
          </a:xfrm>
          <a:prstGeom prst="rect">
            <a:avLst/>
          </a:prstGeom>
          <a:noFill/>
          <a:ln/>
        </p:spPr>
        <p:txBody>
          <a:bodyPr wrap="square" lIns="0" tIns="0" rIns="0" bIns="0" rtlCol="0" anchor="ctr"/>
          <a:lstStyle/>
          <a:p>
            <a:pPr indent="0" marL="0">
              <a:buNone/>
            </a:pPr>
            <a:r>
              <a:rPr lang="en-US" sz="1700" b="1" dirty="0">
                <a:solidFill>
                  <a:srgbClr val="0E2A47"/>
                </a:solidFill>
                <a:latin typeface="Cambria" pitchFamily="34" charset="0"/>
                <a:ea typeface="Cambria" pitchFamily="34" charset="-122"/>
                <a:cs typeface="Cambria" pitchFamily="34" charset="-120"/>
              </a:rPr>
              <a:t>thedailyalaska.com</a:t>
            </a:r>
            <a:endParaRPr lang="en-US" sz="1700" dirty="0"/>
          </a:p>
        </p:txBody>
      </p:sp>
      <p:sp>
        <p:nvSpPr>
          <p:cNvPr id="11" name="Text 9"/>
          <p:cNvSpPr/>
          <p:nvPr/>
        </p:nvSpPr>
        <p:spPr>
          <a:xfrm>
            <a:off x="4389120" y="2953512"/>
            <a:ext cx="7223760" cy="603504"/>
          </a:xfrm>
          <a:prstGeom prst="rect">
            <a:avLst/>
          </a:prstGeom>
          <a:noFill/>
          <a:ln/>
        </p:spPr>
        <p:txBody>
          <a:bodyPr wrap="square" lIns="0" tIns="0" rIns="0" bIns="0" rtlCol="0" anchor="ctr"/>
          <a:lstStyle/>
          <a:p>
            <a:pPr indent="0" marL="0">
              <a:buNone/>
            </a:pPr>
            <a:r>
              <a:rPr lang="en-US" sz="1350" dirty="0">
                <a:solidFill>
                  <a:srgbClr val="5A6672"/>
                </a:solidFill>
                <a:latin typeface="Calibri" pitchFamily="34" charset="0"/>
                <a:ea typeface="Calibri" pitchFamily="34" charset="-122"/>
                <a:cs typeface="Calibri" pitchFamily="34" charset="-120"/>
              </a:rPr>
              <a:t>A landing page, not a publishing operation: no archive, no ad inventory, no newsletter capture, no events revenue.</a:t>
            </a:r>
            <a:endParaRPr lang="en-US" sz="1350" dirty="0"/>
          </a:p>
        </p:txBody>
      </p:sp>
      <p:sp>
        <p:nvSpPr>
          <p:cNvPr id="12" name="Shape 10"/>
          <p:cNvSpPr/>
          <p:nvPr/>
        </p:nvSpPr>
        <p:spPr>
          <a:xfrm>
            <a:off x="548640" y="4197096"/>
            <a:ext cx="457200" cy="457200"/>
          </a:xfrm>
          <a:prstGeom prst="ellipse">
            <a:avLst/>
          </a:prstGeom>
          <a:solidFill>
            <a:srgbClr val="2BB3A3"/>
          </a:solidFill>
          <a:ln/>
        </p:spPr>
      </p:sp>
      <p:sp>
        <p:nvSpPr>
          <p:cNvPr id="13" name="Text 11"/>
          <p:cNvSpPr/>
          <p:nvPr/>
        </p:nvSpPr>
        <p:spPr>
          <a:xfrm>
            <a:off x="548640" y="4197096"/>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14" name="Text 12"/>
          <p:cNvSpPr/>
          <p:nvPr/>
        </p:nvSpPr>
        <p:spPr>
          <a:xfrm>
            <a:off x="1234440" y="4123944"/>
            <a:ext cx="3017520" cy="566928"/>
          </a:xfrm>
          <a:prstGeom prst="rect">
            <a:avLst/>
          </a:prstGeom>
          <a:noFill/>
          <a:ln/>
        </p:spPr>
        <p:txBody>
          <a:bodyPr wrap="square" lIns="0" tIns="0" rIns="0" bIns="0" rtlCol="0" anchor="ctr"/>
          <a:lstStyle/>
          <a:p>
            <a:pPr indent="0" marL="0">
              <a:buNone/>
            </a:pPr>
            <a:r>
              <a:rPr lang="en-US" sz="1700" b="1" dirty="0">
                <a:solidFill>
                  <a:srgbClr val="0E2A47"/>
                </a:solidFill>
                <a:latin typeface="Cambria" pitchFamily="34" charset="0"/>
                <a:ea typeface="Cambria" pitchFamily="34" charset="-122"/>
                <a:cs typeface="Cambria" pitchFamily="34" charset="-120"/>
              </a:rPr>
              <a:t>The volatility</a:t>
            </a:r>
            <a:endParaRPr lang="en-US" sz="1700" dirty="0"/>
          </a:p>
        </p:txBody>
      </p:sp>
      <p:sp>
        <p:nvSpPr>
          <p:cNvPr id="15" name="Text 13"/>
          <p:cNvSpPr/>
          <p:nvPr/>
        </p:nvSpPr>
        <p:spPr>
          <a:xfrm>
            <a:off x="4389120" y="4123944"/>
            <a:ext cx="7223760" cy="603504"/>
          </a:xfrm>
          <a:prstGeom prst="rect">
            <a:avLst/>
          </a:prstGeom>
          <a:noFill/>
          <a:ln/>
        </p:spPr>
        <p:txBody>
          <a:bodyPr wrap="square" lIns="0" tIns="0" rIns="0" bIns="0" rtlCol="0" anchor="ctr"/>
          <a:lstStyle/>
          <a:p>
            <a:pPr indent="0" marL="0">
              <a:buNone/>
            </a:pPr>
            <a:r>
              <a:rPr lang="en-US" sz="1350" dirty="0">
                <a:solidFill>
                  <a:srgbClr val="5A6672"/>
                </a:solidFill>
                <a:latin typeface="Calibri" pitchFamily="34" charset="0"/>
                <a:ea typeface="Calibri" pitchFamily="34" charset="-122"/>
                <a:cs typeface="Calibri" pitchFamily="34" charset="-120"/>
              </a:rPr>
              <a:t>May 2026: 2.1M Facebook views. July: 571K. Same page, same effort — the algorithm decided. That swing is the case for owning the audience.</a:t>
            </a:r>
            <a:endParaRPr lang="en-US" sz="1350" dirty="0"/>
          </a:p>
        </p:txBody>
      </p:sp>
      <p:sp>
        <p:nvSpPr>
          <p:cNvPr id="16" name="Shape 14"/>
          <p:cNvSpPr/>
          <p:nvPr/>
        </p:nvSpPr>
        <p:spPr>
          <a:xfrm>
            <a:off x="548640" y="5349240"/>
            <a:ext cx="11064240" cy="914400"/>
          </a:xfrm>
          <a:prstGeom prst="roundRect">
            <a:avLst>
              <a:gd name="adj" fmla="val 8000"/>
            </a:avLst>
          </a:prstGeom>
          <a:solidFill>
            <a:srgbClr val="0E2A47"/>
          </a:solidFill>
          <a:ln/>
        </p:spPr>
      </p:sp>
      <p:sp>
        <p:nvSpPr>
          <p:cNvPr id="17" name="Text 15"/>
          <p:cNvSpPr/>
          <p:nvPr/>
        </p:nvSpPr>
        <p:spPr>
          <a:xfrm>
            <a:off x="822960" y="5440680"/>
            <a:ext cx="10515600" cy="731520"/>
          </a:xfrm>
          <a:prstGeom prst="rect">
            <a:avLst/>
          </a:prstGeom>
          <a:noFill/>
          <a:ln/>
        </p:spPr>
        <p:txBody>
          <a:bodyPr wrap="square" lIns="0" tIns="0" rIns="0" bIns="0" rtlCol="0" anchor="ctr"/>
          <a:lstStyle/>
          <a:p>
            <a:pPr indent="0" marL="0">
              <a:buNone/>
            </a:pPr>
            <a:r>
              <a:rPr lang="en-US" sz="1400" b="1" dirty="0">
                <a:solidFill>
                  <a:srgbClr val="F2B134"/>
                </a:solidFill>
                <a:latin typeface="Calibri" pitchFamily="34" charset="0"/>
                <a:ea typeface="Calibri" pitchFamily="34" charset="-122"/>
                <a:cs typeface="Calibri" pitchFamily="34" charset="-120"/>
              </a:rPr>
              <a:t>The diagnosis:  </a:t>
            </a:r>
            <a:pPr indent="0" marL="0">
              <a:buNone/>
            </a:pPr>
            <a:r>
              <a:rPr lang="en-US" sz="1400" dirty="0">
                <a:solidFill>
                  <a:srgbClr val="FFFFFF"/>
                </a:solidFill>
                <a:latin typeface="Calibri" pitchFamily="34" charset="0"/>
                <a:ea typeface="Calibri" pitchFamily="34" charset="-122"/>
                <a:cs typeface="Calibri" pitchFamily="34" charset="-120"/>
              </a:rPr>
              <a:t>The Daily Alaska rents its audience from algorithms. The website converts rented reach into owned assets — direct traffic, an email list, and sellable inventory.</a:t>
            </a:r>
            <a:endParaRPr lang="en-US" sz="1400" dirty="0"/>
          </a:p>
        </p:txBody>
      </p:sp>
      <p:sp>
        <p:nvSpPr>
          <p:cNvPr id="18" name="Text 16"/>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19" name="Text 17"/>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THE MARKET</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Every competitor left a lane open</a:t>
            </a:r>
            <a:endParaRPr lang="en-US" sz="3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48640" y="1691640"/>
          <a:ext cx="11064240" cy="914400"/>
        </p:xfrm>
        <a:graphic>
          <a:graphicData uri="http://schemas.openxmlformats.org/drawingml/2006/table">
            <a:tbl>
              <a:tblPr/>
              <a:tblGrid>
                <a:gridCol w="2103120"/>
                <a:gridCol w="2834640"/>
                <a:gridCol w="2377440"/>
                <a:gridCol w="3749040"/>
              </a:tblGrid>
              <a:tr h="475488">
                <a:tc>
                  <a:txBody>
                    <a:bodyPr/>
                    <a:lstStyle/>
                    <a:p>
                      <a:pPr indent="0" marL="0">
                        <a:buNone/>
                      </a:pPr>
                      <a:r>
                        <a:rPr lang="en-US" sz="1250" b="1" dirty="0">
                          <a:solidFill>
                            <a:srgbClr val="FFFFFF"/>
                          </a:solidFill>
                          <a:latin typeface="Calibri" pitchFamily="34" charset="0"/>
                          <a:ea typeface="Calibri" pitchFamily="34" charset="-122"/>
                          <a:cs typeface="Calibri" pitchFamily="34" charset="-120"/>
                        </a:rPr>
                        <a:t>Outlet</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E2A47"/>
                    </a:solidFill>
                  </a:tcPr>
                </a:tc>
                <a:tc>
                  <a:txBody>
                    <a:bodyPr/>
                    <a:lstStyle/>
                    <a:p>
                      <a:pPr indent="0" marL="0">
                        <a:buNone/>
                      </a:pPr>
                      <a:r>
                        <a:rPr lang="en-US" sz="1250" b="1" dirty="0">
                          <a:solidFill>
                            <a:srgbClr val="FFFFFF"/>
                          </a:solidFill>
                          <a:latin typeface="Calibri" pitchFamily="34" charset="0"/>
                          <a:ea typeface="Calibri" pitchFamily="34" charset="-122"/>
                          <a:cs typeface="Calibri" pitchFamily="34" charset="-120"/>
                        </a:rPr>
                        <a:t>Model</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E2A47"/>
                    </a:solidFill>
                  </a:tcPr>
                </a:tc>
                <a:tc>
                  <a:txBody>
                    <a:bodyPr/>
                    <a:lstStyle/>
                    <a:p>
                      <a:pPr indent="0" marL="0">
                        <a:buNone/>
                      </a:pPr>
                      <a:r>
                        <a:rPr lang="en-US" sz="1250" b="1" dirty="0">
                          <a:solidFill>
                            <a:srgbClr val="FFFFFF"/>
                          </a:solidFill>
                          <a:latin typeface="Calibri" pitchFamily="34" charset="0"/>
                          <a:ea typeface="Calibri" pitchFamily="34" charset="-122"/>
                          <a:cs typeface="Calibri" pitchFamily="34" charset="-120"/>
                        </a:rPr>
                        <a:t>Tone</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E2A47"/>
                    </a:solidFill>
                  </a:tcPr>
                </a:tc>
                <a:tc>
                  <a:txBody>
                    <a:bodyPr/>
                    <a:lstStyle/>
                    <a:p>
                      <a:pPr indent="0" marL="0">
                        <a:buNone/>
                      </a:pPr>
                      <a:r>
                        <a:rPr lang="en-US" sz="1250" b="1" dirty="0">
                          <a:solidFill>
                            <a:srgbClr val="FFFFFF"/>
                          </a:solidFill>
                          <a:latin typeface="Calibri" pitchFamily="34" charset="0"/>
                          <a:ea typeface="Calibri" pitchFamily="34" charset="-122"/>
                          <a:cs typeface="Calibri" pitchFamily="34" charset="-120"/>
                        </a:rPr>
                        <a:t>The gap they leave</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E2A47"/>
                    </a:solidFill>
                  </a:tcPr>
                </a:tc>
              </a:tr>
              <a:tr h="475488">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Alaska Beacon</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Nonprofit, donor-funded, no ads</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Nonpartisan, statehouse only</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No commercial model, no verticals, weak social</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r>
              <a:tr h="475488">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Must Read Alaska</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Donations + some ads</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Openly conservative</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Half the market tunes it out</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r>
              <a:tr h="475488">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Alaska Landmine</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Ads + subs + $1,299/yr report</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Irreverent insider</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Advertiser-limiting tone; niche</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r>
              <a:tr h="475488">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ADN / KTUU / AKPM</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Paywall / broadcast / member</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Mainstream</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c>
                  <a:txBody>
                    <a:bodyPr/>
                    <a:lstStyle/>
                    <a:p>
                      <a:pPr indent="0" marL="0">
                        <a:buNone/>
                      </a:pPr>
                      <a:r>
                        <a:rPr lang="en-US" sz="1250" dirty="0">
                          <a:solidFill>
                            <a:srgbClr val="16181D"/>
                          </a:solidFill>
                          <a:latin typeface="Calibri" pitchFamily="34" charset="0"/>
                          <a:ea typeface="Calibri" pitchFamily="34" charset="-122"/>
                          <a:cs typeface="Calibri" pitchFamily="34" charset="-120"/>
                        </a:rPr>
                        <a:t>Paywalled, legacy, no short-form video</a:t>
                      </a:r>
                      <a:endParaRPr lang="en-US" sz="1250" dirty="0">
                        <a:latin typeface="Calibri" charset="0"/>
                        <a:ea typeface="Calibri" charset="0"/>
                        <a:cs typeface="Calibri" charset="0"/>
                      </a:endParaRPr>
                    </a:p>
                  </a:txBody>
                  <a:tcPr marL="54864" marR="54864" marT="54864" marB="54864"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tcPr>
                </a:tc>
              </a:tr>
            </a:tbl>
          </a:graphicData>
        </a:graphic>
      </p:graphicFrame>
      <p:sp>
        <p:nvSpPr>
          <p:cNvPr id="5" name="Shape 2"/>
          <p:cNvSpPr/>
          <p:nvPr/>
        </p:nvSpPr>
        <p:spPr>
          <a:xfrm>
            <a:off x="548640" y="4709160"/>
            <a:ext cx="11064240" cy="1463040"/>
          </a:xfrm>
          <a:prstGeom prst="roundRect">
            <a:avLst>
              <a:gd name="adj" fmla="val 5000"/>
            </a:avLst>
          </a:prstGeom>
          <a:solidFill>
            <a:srgbClr val="E9F5F3"/>
          </a:solidFill>
          <a:ln w="19050">
            <a:solidFill>
              <a:srgbClr val="2BB3A3"/>
            </a:solidFill>
            <a:prstDash val="solid"/>
          </a:ln>
        </p:spPr>
      </p:sp>
      <p:sp>
        <p:nvSpPr>
          <p:cNvPr id="6" name="Text 3"/>
          <p:cNvSpPr/>
          <p:nvPr/>
        </p:nvSpPr>
        <p:spPr>
          <a:xfrm>
            <a:off x="822960" y="4846320"/>
            <a:ext cx="10515600" cy="1188720"/>
          </a:xfrm>
          <a:prstGeom prst="rect">
            <a:avLst/>
          </a:prstGeom>
          <a:noFill/>
          <a:ln/>
        </p:spPr>
        <p:txBody>
          <a:bodyPr wrap="square" lIns="0" tIns="0" rIns="0" bIns="0" rtlCol="0" anchor="ctr"/>
          <a:lstStyle/>
          <a:p>
            <a:pPr indent="0" marL="0">
              <a:buNone/>
            </a:pPr>
            <a:r>
              <a:rPr lang="en-US" sz="1450" b="1" dirty="0">
                <a:solidFill>
                  <a:srgbClr val="1E8A7E"/>
                </a:solidFill>
                <a:latin typeface="Calibri" pitchFamily="34" charset="0"/>
                <a:ea typeface="Calibri" pitchFamily="34" charset="-122"/>
                <a:cs typeface="Calibri" pitchFamily="34" charset="-120"/>
              </a:rPr>
              <a:t>The open lane: </a:t>
            </a:r>
            <a:pPr indent="0" marL="0">
              <a:buNone/>
            </a:pPr>
            <a:r>
              <a:rPr lang="en-US" sz="1450" dirty="0">
                <a:solidFill>
                  <a:srgbClr val="16181D"/>
                </a:solidFill>
                <a:latin typeface="Calibri" pitchFamily="34" charset="0"/>
                <a:ea typeface="Calibri" pitchFamily="34" charset="-122"/>
                <a:cs typeface="Calibri" pitchFamily="34" charset="-120"/>
              </a:rPr>
              <a:t>politically independent + commercially funded + dedicated housing &amp; energy verticals + a native short-video audience. No Alaska outlet holds all four. The Landmine's $1,299/yr report proves Alaskans pay four figures for niche intelligence — housing &amp; energy has no incumbent.</a:t>
            </a:r>
            <a:endParaRPr lang="en-US" sz="1450" dirty="0"/>
          </a:p>
        </p:txBody>
      </p:sp>
      <p:sp>
        <p:nvSpPr>
          <p:cNvPr id="7" name="Text 4"/>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8" name="Text 5"/>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E2A47"/>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2BB3A3"/>
                </a:solidFill>
                <a:latin typeface="Calibri" pitchFamily="34" charset="0"/>
                <a:ea typeface="Calibri" pitchFamily="34" charset="-122"/>
                <a:cs typeface="Calibri" pitchFamily="34" charset="-120"/>
              </a:rPr>
              <a:t>POSITIONING</a:t>
            </a:r>
            <a:endParaRPr lang="en-US" sz="1200" dirty="0"/>
          </a:p>
        </p:txBody>
      </p:sp>
      <p:sp>
        <p:nvSpPr>
          <p:cNvPr id="3" name="Text 1"/>
          <p:cNvSpPr/>
          <p:nvPr/>
        </p:nvSpPr>
        <p:spPr>
          <a:xfrm>
            <a:off x="548640" y="1371600"/>
            <a:ext cx="11064240" cy="1554480"/>
          </a:xfrm>
          <a:prstGeom prst="rect">
            <a:avLst/>
          </a:prstGeom>
          <a:noFill/>
          <a:ln/>
        </p:spPr>
        <p:txBody>
          <a:bodyPr wrap="square" lIns="0" tIns="0" rIns="0" bIns="0"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Independent news on the people, money, and decisions shaping how Alaskans live.</a:t>
            </a:r>
            <a:endParaRPr lang="en-US" sz="3200" dirty="0"/>
          </a:p>
        </p:txBody>
      </p:sp>
      <p:sp>
        <p:nvSpPr>
          <p:cNvPr id="4" name="Shape 2"/>
          <p:cNvSpPr/>
          <p:nvPr/>
        </p:nvSpPr>
        <p:spPr>
          <a:xfrm>
            <a:off x="548640" y="3291840"/>
            <a:ext cx="146304" cy="146304"/>
          </a:xfrm>
          <a:prstGeom prst="ellipse">
            <a:avLst/>
          </a:prstGeom>
          <a:solidFill>
            <a:srgbClr val="F2B134"/>
          </a:solidFill>
          <a:ln/>
        </p:spPr>
      </p:sp>
      <p:sp>
        <p:nvSpPr>
          <p:cNvPr id="5" name="Text 3"/>
          <p:cNvSpPr/>
          <p:nvPr/>
        </p:nvSpPr>
        <p:spPr>
          <a:xfrm>
            <a:off x="868680" y="3136392"/>
            <a:ext cx="5120640" cy="411480"/>
          </a:xfrm>
          <a:prstGeom prst="rect">
            <a:avLst/>
          </a:prstGeom>
          <a:noFill/>
          <a:ln/>
        </p:spPr>
        <p:txBody>
          <a:bodyPr wrap="square" lIns="0" tIns="0" rIns="0" bIns="0" rtlCol="0" anchor="ctr"/>
          <a:lstStyle/>
          <a:p>
            <a:pPr indent="0" marL="0">
              <a:buNone/>
            </a:pPr>
            <a:r>
              <a:rPr lang="en-US" sz="1700" b="1" dirty="0">
                <a:solidFill>
                  <a:srgbClr val="2BB3A3"/>
                </a:solidFill>
                <a:latin typeface="Cambria" pitchFamily="34" charset="0"/>
                <a:ea typeface="Cambria" pitchFamily="34" charset="-122"/>
                <a:cs typeface="Cambria" pitchFamily="34" charset="-120"/>
              </a:rPr>
              <a:t>Independent</a:t>
            </a:r>
            <a:endParaRPr lang="en-US" sz="1700" dirty="0"/>
          </a:p>
        </p:txBody>
      </p:sp>
      <p:sp>
        <p:nvSpPr>
          <p:cNvPr id="6" name="Text 4"/>
          <p:cNvSpPr/>
          <p:nvPr/>
        </p:nvSpPr>
        <p:spPr>
          <a:xfrm>
            <a:off x="868680" y="3520440"/>
            <a:ext cx="5120640" cy="685800"/>
          </a:xfrm>
          <a:prstGeom prst="rect">
            <a:avLst/>
          </a:prstGeom>
          <a:noFill/>
          <a:ln/>
        </p:spPr>
        <p:txBody>
          <a:bodyPr wrap="square" lIns="0" tIns="0" rIns="0" bIns="0" rtlCol="0" anchor="ctr"/>
          <a:lstStyle/>
          <a:p>
            <a:pPr indent="0" marL="0">
              <a:buNone/>
            </a:pPr>
            <a:r>
              <a:rPr lang="en-US" sz="1300" dirty="0">
                <a:solidFill>
                  <a:srgbClr val="C8D2DC"/>
                </a:solidFill>
                <a:latin typeface="Calibri" pitchFamily="34" charset="0"/>
                <a:ea typeface="Calibri" pitchFamily="34" charset="-122"/>
                <a:cs typeface="Calibri" pitchFamily="34" charset="-120"/>
              </a:rPr>
              <a:t>No party, no faction, no owner's thumb on the scale.</a:t>
            </a:r>
            <a:endParaRPr lang="en-US" sz="1300" dirty="0"/>
          </a:p>
        </p:txBody>
      </p:sp>
      <p:sp>
        <p:nvSpPr>
          <p:cNvPr id="7" name="Shape 5"/>
          <p:cNvSpPr/>
          <p:nvPr/>
        </p:nvSpPr>
        <p:spPr>
          <a:xfrm>
            <a:off x="6217920" y="3291840"/>
            <a:ext cx="146304" cy="146304"/>
          </a:xfrm>
          <a:prstGeom prst="ellipse">
            <a:avLst/>
          </a:prstGeom>
          <a:solidFill>
            <a:srgbClr val="F2B134"/>
          </a:solidFill>
          <a:ln/>
        </p:spPr>
      </p:sp>
      <p:sp>
        <p:nvSpPr>
          <p:cNvPr id="8" name="Text 6"/>
          <p:cNvSpPr/>
          <p:nvPr/>
        </p:nvSpPr>
        <p:spPr>
          <a:xfrm>
            <a:off x="6537960" y="3136392"/>
            <a:ext cx="5120640" cy="411480"/>
          </a:xfrm>
          <a:prstGeom prst="rect">
            <a:avLst/>
          </a:prstGeom>
          <a:noFill/>
          <a:ln/>
        </p:spPr>
        <p:txBody>
          <a:bodyPr wrap="square" lIns="0" tIns="0" rIns="0" bIns="0" rtlCol="0" anchor="ctr"/>
          <a:lstStyle/>
          <a:p>
            <a:pPr indent="0" marL="0">
              <a:buNone/>
            </a:pPr>
            <a:r>
              <a:rPr lang="en-US" sz="1700" b="1" dirty="0">
                <a:solidFill>
                  <a:srgbClr val="2BB3A3"/>
                </a:solidFill>
                <a:latin typeface="Cambria" pitchFamily="34" charset="0"/>
                <a:ea typeface="Cambria" pitchFamily="34" charset="-122"/>
                <a:cs typeface="Cambria" pitchFamily="34" charset="-120"/>
              </a:rPr>
              <a:t>Neutral framing</a:t>
            </a:r>
            <a:endParaRPr lang="en-US" sz="1700" dirty="0"/>
          </a:p>
        </p:txBody>
      </p:sp>
      <p:sp>
        <p:nvSpPr>
          <p:cNvPr id="9" name="Text 7"/>
          <p:cNvSpPr/>
          <p:nvPr/>
        </p:nvSpPr>
        <p:spPr>
          <a:xfrm>
            <a:off x="6537960" y="3520440"/>
            <a:ext cx="5120640" cy="685800"/>
          </a:xfrm>
          <a:prstGeom prst="rect">
            <a:avLst/>
          </a:prstGeom>
          <a:noFill/>
          <a:ln/>
        </p:spPr>
        <p:txBody>
          <a:bodyPr wrap="square" lIns="0" tIns="0" rIns="0" bIns="0" rtlCol="0" anchor="ctr"/>
          <a:lstStyle/>
          <a:p>
            <a:pPr indent="0" marL="0">
              <a:buNone/>
            </a:pPr>
            <a:r>
              <a:rPr lang="en-US" sz="1300" dirty="0">
                <a:solidFill>
                  <a:srgbClr val="C8D2DC"/>
                </a:solidFill>
                <a:latin typeface="Calibri" pitchFamily="34" charset="0"/>
                <a:ea typeface="Calibri" pitchFamily="34" charset="-122"/>
                <a:cs typeface="Calibri" pitchFamily="34" charset="-120"/>
              </a:rPr>
              <a:t>What happened and what it costs. Analysis is labeled analysis.</a:t>
            </a:r>
            <a:endParaRPr lang="en-US" sz="1300" dirty="0"/>
          </a:p>
        </p:txBody>
      </p:sp>
      <p:sp>
        <p:nvSpPr>
          <p:cNvPr id="10" name="Shape 8"/>
          <p:cNvSpPr/>
          <p:nvPr/>
        </p:nvSpPr>
        <p:spPr>
          <a:xfrm>
            <a:off x="548640" y="4663440"/>
            <a:ext cx="146304" cy="146304"/>
          </a:xfrm>
          <a:prstGeom prst="ellipse">
            <a:avLst/>
          </a:prstGeom>
          <a:solidFill>
            <a:srgbClr val="F2B134"/>
          </a:solidFill>
          <a:ln/>
        </p:spPr>
      </p:sp>
      <p:sp>
        <p:nvSpPr>
          <p:cNvPr id="11" name="Text 9"/>
          <p:cNvSpPr/>
          <p:nvPr/>
        </p:nvSpPr>
        <p:spPr>
          <a:xfrm>
            <a:off x="868680" y="4507992"/>
            <a:ext cx="5120640" cy="411480"/>
          </a:xfrm>
          <a:prstGeom prst="rect">
            <a:avLst/>
          </a:prstGeom>
          <a:noFill/>
          <a:ln/>
        </p:spPr>
        <p:txBody>
          <a:bodyPr wrap="square" lIns="0" tIns="0" rIns="0" bIns="0" rtlCol="0" anchor="ctr"/>
          <a:lstStyle/>
          <a:p>
            <a:pPr indent="0" marL="0">
              <a:buNone/>
            </a:pPr>
            <a:r>
              <a:rPr lang="en-US" sz="1700" b="1" dirty="0">
                <a:solidFill>
                  <a:srgbClr val="2BB3A3"/>
                </a:solidFill>
                <a:latin typeface="Cambria" pitchFamily="34" charset="0"/>
                <a:ea typeface="Cambria" pitchFamily="34" charset="-122"/>
                <a:cs typeface="Cambria" pitchFamily="34" charset="-120"/>
              </a:rPr>
              <a:t>Service first</a:t>
            </a:r>
            <a:endParaRPr lang="en-US" sz="1700" dirty="0"/>
          </a:p>
        </p:txBody>
      </p:sp>
      <p:sp>
        <p:nvSpPr>
          <p:cNvPr id="12" name="Text 10"/>
          <p:cNvSpPr/>
          <p:nvPr/>
        </p:nvSpPr>
        <p:spPr>
          <a:xfrm>
            <a:off x="868680" y="4892040"/>
            <a:ext cx="5120640" cy="685800"/>
          </a:xfrm>
          <a:prstGeom prst="rect">
            <a:avLst/>
          </a:prstGeom>
          <a:noFill/>
          <a:ln/>
        </p:spPr>
        <p:txBody>
          <a:bodyPr wrap="square" lIns="0" tIns="0" rIns="0" bIns="0" rtlCol="0" anchor="ctr"/>
          <a:lstStyle/>
          <a:p>
            <a:pPr indent="0" marL="0">
              <a:buNone/>
            </a:pPr>
            <a:r>
              <a:rPr lang="en-US" sz="1300" dirty="0">
                <a:solidFill>
                  <a:srgbClr val="C8D2DC"/>
                </a:solidFill>
                <a:latin typeface="Calibri" pitchFamily="34" charset="0"/>
                <a:ea typeface="Calibri" pitchFamily="34" charset="-122"/>
                <a:cs typeface="Calibri" pitchFamily="34" charset="-120"/>
              </a:rPr>
              <a:t>Every story answers: what does this mean for your rent, your gas bill, your town?</a:t>
            </a:r>
            <a:endParaRPr lang="en-US" sz="1300" dirty="0"/>
          </a:p>
        </p:txBody>
      </p:sp>
      <p:sp>
        <p:nvSpPr>
          <p:cNvPr id="13" name="Shape 11"/>
          <p:cNvSpPr/>
          <p:nvPr/>
        </p:nvSpPr>
        <p:spPr>
          <a:xfrm>
            <a:off x="6217920" y="4663440"/>
            <a:ext cx="146304" cy="146304"/>
          </a:xfrm>
          <a:prstGeom prst="ellipse">
            <a:avLst/>
          </a:prstGeom>
          <a:solidFill>
            <a:srgbClr val="F2B134"/>
          </a:solidFill>
          <a:ln/>
        </p:spPr>
      </p:sp>
      <p:sp>
        <p:nvSpPr>
          <p:cNvPr id="14" name="Text 12"/>
          <p:cNvSpPr/>
          <p:nvPr/>
        </p:nvSpPr>
        <p:spPr>
          <a:xfrm>
            <a:off x="6537960" y="4507992"/>
            <a:ext cx="5120640" cy="411480"/>
          </a:xfrm>
          <a:prstGeom prst="rect">
            <a:avLst/>
          </a:prstGeom>
          <a:noFill/>
          <a:ln/>
        </p:spPr>
        <p:txBody>
          <a:bodyPr wrap="square" lIns="0" tIns="0" rIns="0" bIns="0" rtlCol="0" anchor="ctr"/>
          <a:lstStyle/>
          <a:p>
            <a:pPr indent="0" marL="0">
              <a:buNone/>
            </a:pPr>
            <a:r>
              <a:rPr lang="en-US" sz="1700" b="1" dirty="0">
                <a:solidFill>
                  <a:srgbClr val="2BB3A3"/>
                </a:solidFill>
                <a:latin typeface="Cambria" pitchFamily="34" charset="0"/>
                <a:ea typeface="Cambria" pitchFamily="34" charset="-122"/>
                <a:cs typeface="Cambria" pitchFamily="34" charset="-120"/>
              </a:rPr>
              <a:t>Radical labeling</a:t>
            </a:r>
            <a:endParaRPr lang="en-US" sz="1700" dirty="0"/>
          </a:p>
        </p:txBody>
      </p:sp>
      <p:sp>
        <p:nvSpPr>
          <p:cNvPr id="15" name="Text 13"/>
          <p:cNvSpPr/>
          <p:nvPr/>
        </p:nvSpPr>
        <p:spPr>
          <a:xfrm>
            <a:off x="6537960" y="4892040"/>
            <a:ext cx="5120640" cy="685800"/>
          </a:xfrm>
          <a:prstGeom prst="rect">
            <a:avLst/>
          </a:prstGeom>
          <a:noFill/>
          <a:ln/>
        </p:spPr>
        <p:txBody>
          <a:bodyPr wrap="square" lIns="0" tIns="0" rIns="0" bIns="0" rtlCol="0" anchor="ctr"/>
          <a:lstStyle/>
          <a:p>
            <a:pPr indent="0" marL="0">
              <a:buNone/>
            </a:pPr>
            <a:r>
              <a:rPr lang="en-US" sz="1300" dirty="0">
                <a:solidFill>
                  <a:srgbClr val="C8D2DC"/>
                </a:solidFill>
                <a:latin typeface="Calibri" pitchFamily="34" charset="0"/>
                <a:ea typeface="Calibri" pitchFamily="34" charset="-122"/>
                <a:cs typeface="Calibri" pitchFamily="34" charset="-120"/>
              </a:rPr>
              <a:t>Sponsored content, political ads, and opinion are visually unmistakable.</a:t>
            </a:r>
            <a:endParaRPr lang="en-US" sz="1300" dirty="0"/>
          </a:p>
        </p:txBody>
      </p:sp>
      <p:sp>
        <p:nvSpPr>
          <p:cNvPr id="16" name="Text 14"/>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7C8DA0"/>
                </a:solidFill>
                <a:latin typeface="Calibri" pitchFamily="34" charset="0"/>
                <a:ea typeface="Calibri" pitchFamily="34" charset="-122"/>
                <a:cs typeface="Calibri" pitchFamily="34" charset="-120"/>
              </a:rPr>
              <a:t>The Daily Alaska — Business Proposal · August 2026</a:t>
            </a:r>
            <a:endParaRPr lang="en-US" sz="900" dirty="0"/>
          </a:p>
        </p:txBody>
      </p:sp>
      <p:sp>
        <p:nvSpPr>
          <p:cNvPr id="17" name="Text 15"/>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7C8DA0"/>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TRUST ARCHITECTURE</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The firewall that makes 'neutral on housing' credible</a:t>
            </a:r>
            <a:endParaRPr lang="en-US" sz="3400" dirty="0"/>
          </a:p>
        </p:txBody>
      </p:sp>
      <p:sp>
        <p:nvSpPr>
          <p:cNvPr id="4" name="Text 2"/>
          <p:cNvSpPr/>
          <p:nvPr/>
        </p:nvSpPr>
        <p:spPr>
          <a:xfrm>
            <a:off x="548640" y="1691640"/>
            <a:ext cx="11064240" cy="685800"/>
          </a:xfrm>
          <a:prstGeom prst="rect">
            <a:avLst/>
          </a:prstGeom>
          <a:noFill/>
          <a:ln/>
        </p:spPr>
        <p:txBody>
          <a:bodyPr wrap="square" lIns="0" tIns="0" rIns="0" bIns="0" rtlCol="0" anchor="ctr"/>
          <a:lstStyle/>
          <a:p>
            <a:pPr indent="0" marL="0">
              <a:buNone/>
            </a:pPr>
            <a:r>
              <a:rPr lang="en-US" sz="1500" dirty="0">
                <a:solidFill>
                  <a:srgbClr val="16181D"/>
                </a:solidFill>
                <a:latin typeface="Calibri" pitchFamily="34" charset="0"/>
                <a:ea typeface="Calibri" pitchFamily="34" charset="-122"/>
                <a:cs typeface="Calibri" pitchFamily="34" charset="-120"/>
              </a:rPr>
              <a:t>Today: news scripts end with a personal mortgage CTA. For a neutral housing-news brand, that's the first attack a rival makes. The fix strengthens both businesses:</a:t>
            </a:r>
            <a:endParaRPr lang="en-US" sz="1500" dirty="0"/>
          </a:p>
        </p:txBody>
      </p:sp>
      <p:sp>
        <p:nvSpPr>
          <p:cNvPr id="5" name="Shape 3"/>
          <p:cNvSpPr/>
          <p:nvPr/>
        </p:nvSpPr>
        <p:spPr>
          <a:xfrm>
            <a:off x="548640" y="2606040"/>
            <a:ext cx="3566160" cy="2834640"/>
          </a:xfrm>
          <a:prstGeom prst="roundRect">
            <a:avLst>
              <a:gd name="adj" fmla="val 2581"/>
            </a:avLst>
          </a:prstGeom>
          <a:solidFill>
            <a:srgbClr val="F7F8F9"/>
          </a:solidFill>
          <a:ln w="12700">
            <a:solidFill>
              <a:srgbClr val="D9DEE4"/>
            </a:solidFill>
            <a:prstDash val="solid"/>
          </a:ln>
        </p:spPr>
      </p:sp>
      <p:sp>
        <p:nvSpPr>
          <p:cNvPr id="6" name="Shape 4"/>
          <p:cNvSpPr/>
          <p:nvPr/>
        </p:nvSpPr>
        <p:spPr>
          <a:xfrm>
            <a:off x="822960" y="2852928"/>
            <a:ext cx="402336" cy="402336"/>
          </a:xfrm>
          <a:prstGeom prst="ellipse">
            <a:avLst/>
          </a:prstGeom>
          <a:solidFill>
            <a:srgbClr val="2BB3A3"/>
          </a:solidFill>
          <a:ln/>
        </p:spPr>
      </p:sp>
      <p:sp>
        <p:nvSpPr>
          <p:cNvPr id="7" name="Text 5"/>
          <p:cNvSpPr/>
          <p:nvPr/>
        </p:nvSpPr>
        <p:spPr>
          <a:xfrm>
            <a:off x="822960" y="2852928"/>
            <a:ext cx="402336" cy="402336"/>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1</a:t>
            </a:r>
            <a:endParaRPr lang="en-US" sz="1600" dirty="0"/>
          </a:p>
        </p:txBody>
      </p:sp>
      <p:sp>
        <p:nvSpPr>
          <p:cNvPr id="8" name="Text 6"/>
          <p:cNvSpPr/>
          <p:nvPr/>
        </p:nvSpPr>
        <p:spPr>
          <a:xfrm>
            <a:off x="822960" y="3401568"/>
            <a:ext cx="3017520" cy="731520"/>
          </a:xfrm>
          <a:prstGeom prst="rect">
            <a:avLst/>
          </a:prstGeom>
          <a:noFill/>
          <a:ln/>
        </p:spPr>
        <p:txBody>
          <a:bodyPr wrap="square" lIns="0" tIns="0" rIns="0" bIns="0" rtlCol="0" anchor="ctr"/>
          <a:lstStyle/>
          <a:p>
            <a:pPr indent="0" marL="0">
              <a:buNone/>
            </a:pPr>
            <a:r>
              <a:rPr lang="en-US" sz="1600" b="1" dirty="0">
                <a:solidFill>
                  <a:srgbClr val="0E2A47"/>
                </a:solidFill>
                <a:latin typeface="Cambria" pitchFamily="34" charset="0"/>
                <a:ea typeface="Cambria" pitchFamily="34" charset="-122"/>
                <a:cs typeface="Cambria" pitchFamily="34" charset="-120"/>
              </a:rPr>
              <a:t>Separate the brands</a:t>
            </a:r>
            <a:endParaRPr lang="en-US" sz="1600" dirty="0"/>
          </a:p>
        </p:txBody>
      </p:sp>
      <p:sp>
        <p:nvSpPr>
          <p:cNvPr id="9" name="Text 7"/>
          <p:cNvSpPr/>
          <p:nvPr/>
        </p:nvSpPr>
        <p:spPr>
          <a:xfrm>
            <a:off x="822960" y="4114800"/>
            <a:ext cx="3063240" cy="1234440"/>
          </a:xfrm>
          <a:prstGeom prst="rect">
            <a:avLst/>
          </a:prstGeom>
          <a:noFill/>
          <a:ln/>
        </p:spPr>
        <p:txBody>
          <a:bodyPr wrap="square" lIns="0" tIns="0" rIns="0" bIns="0" rtlCol="0" anchor="ctr"/>
          <a:lstStyle/>
          <a:p>
            <a:pPr indent="0" marL="0">
              <a:buNone/>
            </a:pPr>
            <a:r>
              <a:rPr lang="en-US" sz="1200" dirty="0">
                <a:solidFill>
                  <a:srgbClr val="5A6672"/>
                </a:solidFill>
                <a:latin typeface="Calibri" pitchFamily="34" charset="0"/>
                <a:ea typeface="Calibri" pitchFamily="34" charset="-122"/>
                <a:cs typeface="Calibri" pitchFamily="34" charset="-120"/>
              </a:rPr>
              <a:t>News content carries no personal CTA. Slavik's mortgage brand advertises on the site as a disclosed, paying sponsor — like any other advertiser.</a:t>
            </a:r>
            <a:endParaRPr lang="en-US" sz="1200" dirty="0"/>
          </a:p>
        </p:txBody>
      </p:sp>
      <p:sp>
        <p:nvSpPr>
          <p:cNvPr id="10" name="Shape 8"/>
          <p:cNvSpPr/>
          <p:nvPr/>
        </p:nvSpPr>
        <p:spPr>
          <a:xfrm>
            <a:off x="4370832" y="2606040"/>
            <a:ext cx="3566160" cy="2834640"/>
          </a:xfrm>
          <a:prstGeom prst="roundRect">
            <a:avLst>
              <a:gd name="adj" fmla="val 2581"/>
            </a:avLst>
          </a:prstGeom>
          <a:solidFill>
            <a:srgbClr val="F7F8F9"/>
          </a:solidFill>
          <a:ln w="12700">
            <a:solidFill>
              <a:srgbClr val="D9DEE4"/>
            </a:solidFill>
            <a:prstDash val="solid"/>
          </a:ln>
        </p:spPr>
      </p:sp>
      <p:sp>
        <p:nvSpPr>
          <p:cNvPr id="11" name="Shape 9"/>
          <p:cNvSpPr/>
          <p:nvPr/>
        </p:nvSpPr>
        <p:spPr>
          <a:xfrm>
            <a:off x="4645152" y="2852928"/>
            <a:ext cx="402336" cy="402336"/>
          </a:xfrm>
          <a:prstGeom prst="ellipse">
            <a:avLst/>
          </a:prstGeom>
          <a:solidFill>
            <a:srgbClr val="2BB3A3"/>
          </a:solidFill>
          <a:ln/>
        </p:spPr>
      </p:sp>
      <p:sp>
        <p:nvSpPr>
          <p:cNvPr id="12" name="Text 10"/>
          <p:cNvSpPr/>
          <p:nvPr/>
        </p:nvSpPr>
        <p:spPr>
          <a:xfrm>
            <a:off x="4645152" y="2852928"/>
            <a:ext cx="402336" cy="402336"/>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2</a:t>
            </a:r>
            <a:endParaRPr lang="en-US" sz="1600" dirty="0"/>
          </a:p>
        </p:txBody>
      </p:sp>
      <p:sp>
        <p:nvSpPr>
          <p:cNvPr id="13" name="Text 11"/>
          <p:cNvSpPr/>
          <p:nvPr/>
        </p:nvSpPr>
        <p:spPr>
          <a:xfrm>
            <a:off x="4645152" y="3401568"/>
            <a:ext cx="3017520" cy="731520"/>
          </a:xfrm>
          <a:prstGeom prst="rect">
            <a:avLst/>
          </a:prstGeom>
          <a:noFill/>
          <a:ln/>
        </p:spPr>
        <p:txBody>
          <a:bodyPr wrap="square" lIns="0" tIns="0" rIns="0" bIns="0" rtlCol="0" anchor="ctr"/>
          <a:lstStyle/>
          <a:p>
            <a:pPr indent="0" marL="0">
              <a:buNone/>
            </a:pPr>
            <a:r>
              <a:rPr lang="en-US" sz="1600" b="1" dirty="0">
                <a:solidFill>
                  <a:srgbClr val="0E2A47"/>
                </a:solidFill>
                <a:latin typeface="Cambria" pitchFamily="34" charset="0"/>
                <a:ea typeface="Cambria" pitchFamily="34" charset="-122"/>
                <a:cs typeface="Cambria" pitchFamily="34" charset="-120"/>
              </a:rPr>
              <a:t>Publish the policies</a:t>
            </a:r>
            <a:endParaRPr lang="en-US" sz="1600" dirty="0"/>
          </a:p>
        </p:txBody>
      </p:sp>
      <p:sp>
        <p:nvSpPr>
          <p:cNvPr id="14" name="Text 12"/>
          <p:cNvSpPr/>
          <p:nvPr/>
        </p:nvSpPr>
        <p:spPr>
          <a:xfrm>
            <a:off x="4645152" y="4114800"/>
            <a:ext cx="3063240" cy="1234440"/>
          </a:xfrm>
          <a:prstGeom prst="rect">
            <a:avLst/>
          </a:prstGeom>
          <a:noFill/>
          <a:ln/>
        </p:spPr>
        <p:txBody>
          <a:bodyPr wrap="square" lIns="0" tIns="0" rIns="0" bIns="0" rtlCol="0" anchor="ctr"/>
          <a:lstStyle/>
          <a:p>
            <a:pPr indent="0" marL="0">
              <a:buNone/>
            </a:pPr>
            <a:r>
              <a:rPr lang="en-US" sz="1200" dirty="0">
                <a:solidFill>
                  <a:srgbClr val="5A6672"/>
                </a:solidFill>
                <a:latin typeface="Calibri" pitchFamily="34" charset="0"/>
                <a:ea typeface="Calibri" pitchFamily="34" charset="-122"/>
                <a:cs typeface="Calibri" pitchFamily="34" charset="-120"/>
              </a:rPr>
              <a:t>Ownership &amp; conflicts disclosure, ethics policy, corrections policy. Free to publish; they're what separates 'a blog' from 'an outlet.'</a:t>
            </a:r>
            <a:endParaRPr lang="en-US" sz="1200" dirty="0"/>
          </a:p>
        </p:txBody>
      </p:sp>
      <p:sp>
        <p:nvSpPr>
          <p:cNvPr id="15" name="Shape 13"/>
          <p:cNvSpPr/>
          <p:nvPr/>
        </p:nvSpPr>
        <p:spPr>
          <a:xfrm>
            <a:off x="8193024" y="2606040"/>
            <a:ext cx="3566160" cy="2834640"/>
          </a:xfrm>
          <a:prstGeom prst="roundRect">
            <a:avLst>
              <a:gd name="adj" fmla="val 2581"/>
            </a:avLst>
          </a:prstGeom>
          <a:solidFill>
            <a:srgbClr val="F7F8F9"/>
          </a:solidFill>
          <a:ln w="12700">
            <a:solidFill>
              <a:srgbClr val="D9DEE4"/>
            </a:solidFill>
            <a:prstDash val="solid"/>
          </a:ln>
        </p:spPr>
      </p:sp>
      <p:sp>
        <p:nvSpPr>
          <p:cNvPr id="16" name="Shape 14"/>
          <p:cNvSpPr/>
          <p:nvPr/>
        </p:nvSpPr>
        <p:spPr>
          <a:xfrm>
            <a:off x="8467344" y="2852928"/>
            <a:ext cx="402336" cy="402336"/>
          </a:xfrm>
          <a:prstGeom prst="ellipse">
            <a:avLst/>
          </a:prstGeom>
          <a:solidFill>
            <a:srgbClr val="2BB3A3"/>
          </a:solidFill>
          <a:ln/>
        </p:spPr>
      </p:sp>
      <p:sp>
        <p:nvSpPr>
          <p:cNvPr id="17" name="Text 15"/>
          <p:cNvSpPr/>
          <p:nvPr/>
        </p:nvSpPr>
        <p:spPr>
          <a:xfrm>
            <a:off x="8467344" y="2852928"/>
            <a:ext cx="402336" cy="402336"/>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3</a:t>
            </a:r>
            <a:endParaRPr lang="en-US" sz="1600" dirty="0"/>
          </a:p>
        </p:txBody>
      </p:sp>
      <p:sp>
        <p:nvSpPr>
          <p:cNvPr id="18" name="Text 16"/>
          <p:cNvSpPr/>
          <p:nvPr/>
        </p:nvSpPr>
        <p:spPr>
          <a:xfrm>
            <a:off x="8467344" y="3401568"/>
            <a:ext cx="3017520" cy="731520"/>
          </a:xfrm>
          <a:prstGeom prst="rect">
            <a:avLst/>
          </a:prstGeom>
          <a:noFill/>
          <a:ln/>
        </p:spPr>
        <p:txBody>
          <a:bodyPr wrap="square" lIns="0" tIns="0" rIns="0" bIns="0" rtlCol="0" anchor="ctr"/>
          <a:lstStyle/>
          <a:p>
            <a:pPr indent="0" marL="0">
              <a:buNone/>
            </a:pPr>
            <a:r>
              <a:rPr lang="en-US" sz="1600" b="1" dirty="0">
                <a:solidFill>
                  <a:srgbClr val="0E2A47"/>
                </a:solidFill>
                <a:latin typeface="Cambria" pitchFamily="34" charset="0"/>
                <a:ea typeface="Cambria" pitchFamily="34" charset="-122"/>
                <a:cs typeface="Cambria" pitchFamily="34" charset="-120"/>
              </a:rPr>
              <a:t>Broadcast-grade discipline</a:t>
            </a:r>
            <a:endParaRPr lang="en-US" sz="1600" dirty="0"/>
          </a:p>
        </p:txBody>
      </p:sp>
      <p:sp>
        <p:nvSpPr>
          <p:cNvPr id="19" name="Text 17"/>
          <p:cNvSpPr/>
          <p:nvPr/>
        </p:nvSpPr>
        <p:spPr>
          <a:xfrm>
            <a:off x="8467344" y="4114800"/>
            <a:ext cx="3063240" cy="1234440"/>
          </a:xfrm>
          <a:prstGeom prst="rect">
            <a:avLst/>
          </a:prstGeom>
          <a:noFill/>
          <a:ln/>
        </p:spPr>
        <p:txBody>
          <a:bodyPr wrap="square" lIns="0" tIns="0" rIns="0" bIns="0" rtlCol="0" anchor="ctr"/>
          <a:lstStyle/>
          <a:p>
            <a:pPr indent="0" marL="0">
              <a:buNone/>
            </a:pPr>
            <a:r>
              <a:rPr lang="en-US" sz="1200" dirty="0">
                <a:solidFill>
                  <a:srgbClr val="5A6672"/>
                </a:solidFill>
                <a:latin typeface="Calibri" pitchFamily="34" charset="0"/>
                <a:ea typeface="Calibri" pitchFamily="34" charset="-122"/>
                <a:cs typeface="Calibri" pitchFamily="34" charset="-120"/>
              </a:rPr>
              <a:t>David's FCC-era compliance background applied voluntarily online — a trust story no other small Alaska outlet can tell.</a:t>
            </a:r>
            <a:endParaRPr lang="en-US" sz="1200" dirty="0"/>
          </a:p>
        </p:txBody>
      </p:sp>
      <p:sp>
        <p:nvSpPr>
          <p:cNvPr id="20" name="Text 18"/>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21" name="Text 19"/>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BRAND SYSTEM</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Mature the brand, or formalize it — we test both</a:t>
            </a:r>
            <a:endParaRPr lang="en-US" sz="3400" dirty="0"/>
          </a:p>
        </p:txBody>
      </p:sp>
      <p:sp>
        <p:nvSpPr>
          <p:cNvPr id="4" name="Shape 2"/>
          <p:cNvSpPr/>
          <p:nvPr/>
        </p:nvSpPr>
        <p:spPr>
          <a:xfrm>
            <a:off x="548640" y="1737360"/>
            <a:ext cx="6583680" cy="2743200"/>
          </a:xfrm>
          <a:prstGeom prst="roundRect">
            <a:avLst>
              <a:gd name="adj" fmla="val 2667"/>
            </a:avLst>
          </a:prstGeom>
          <a:solidFill>
            <a:srgbClr val="0E2A47"/>
          </a:solidFill>
          <a:ln/>
        </p:spPr>
      </p:sp>
      <p:sp>
        <p:nvSpPr>
          <p:cNvPr id="5" name="Shape 3"/>
          <p:cNvSpPr/>
          <p:nvPr/>
        </p:nvSpPr>
        <p:spPr>
          <a:xfrm>
            <a:off x="2377440" y="2506736"/>
            <a:ext cx="98755" cy="98755"/>
          </a:xfrm>
          <a:prstGeom prst="ellipse">
            <a:avLst/>
          </a:prstGeom>
          <a:solidFill>
            <a:srgbClr val="F2B134"/>
          </a:solidFill>
          <a:ln/>
        </p:spPr>
      </p:sp>
      <p:sp>
        <p:nvSpPr>
          <p:cNvPr id="6" name="Shape 4"/>
          <p:cNvSpPr/>
          <p:nvPr/>
        </p:nvSpPr>
        <p:spPr>
          <a:xfrm>
            <a:off x="2676554" y="2575865"/>
            <a:ext cx="98755" cy="98755"/>
          </a:xfrm>
          <a:prstGeom prst="ellipse">
            <a:avLst/>
          </a:prstGeom>
          <a:solidFill>
            <a:srgbClr val="F2B134"/>
          </a:solidFill>
          <a:ln/>
        </p:spPr>
      </p:sp>
      <p:sp>
        <p:nvSpPr>
          <p:cNvPr id="7" name="Shape 5"/>
          <p:cNvSpPr/>
          <p:nvPr/>
        </p:nvSpPr>
        <p:spPr>
          <a:xfrm>
            <a:off x="2975669" y="2506736"/>
            <a:ext cx="98755" cy="98755"/>
          </a:xfrm>
          <a:prstGeom prst="ellipse">
            <a:avLst/>
          </a:prstGeom>
          <a:solidFill>
            <a:srgbClr val="F2B134"/>
          </a:solidFill>
          <a:ln/>
        </p:spPr>
      </p:sp>
      <p:sp>
        <p:nvSpPr>
          <p:cNvPr id="8" name="Shape 6"/>
          <p:cNvSpPr/>
          <p:nvPr/>
        </p:nvSpPr>
        <p:spPr>
          <a:xfrm>
            <a:off x="3208313" y="2299350"/>
            <a:ext cx="98755" cy="98755"/>
          </a:xfrm>
          <a:prstGeom prst="ellipse">
            <a:avLst/>
          </a:prstGeom>
          <a:solidFill>
            <a:srgbClr val="F2B134"/>
          </a:solidFill>
          <a:ln/>
        </p:spPr>
      </p:sp>
      <p:sp>
        <p:nvSpPr>
          <p:cNvPr id="9" name="Shape 7"/>
          <p:cNvSpPr/>
          <p:nvPr/>
        </p:nvSpPr>
        <p:spPr>
          <a:xfrm>
            <a:off x="3507427" y="2264786"/>
            <a:ext cx="98755" cy="98755"/>
          </a:xfrm>
          <a:prstGeom prst="ellipse">
            <a:avLst/>
          </a:prstGeom>
          <a:solidFill>
            <a:srgbClr val="F2B134"/>
          </a:solidFill>
          <a:ln/>
        </p:spPr>
      </p:sp>
      <p:sp>
        <p:nvSpPr>
          <p:cNvPr id="10" name="Shape 8"/>
          <p:cNvSpPr/>
          <p:nvPr/>
        </p:nvSpPr>
        <p:spPr>
          <a:xfrm>
            <a:off x="3839777" y="2333915"/>
            <a:ext cx="98755" cy="98755"/>
          </a:xfrm>
          <a:prstGeom prst="ellipse">
            <a:avLst/>
          </a:prstGeom>
          <a:solidFill>
            <a:srgbClr val="F2B134"/>
          </a:solidFill>
          <a:ln/>
        </p:spPr>
      </p:sp>
      <p:sp>
        <p:nvSpPr>
          <p:cNvPr id="11" name="Shape 9"/>
          <p:cNvSpPr/>
          <p:nvPr/>
        </p:nvSpPr>
        <p:spPr>
          <a:xfrm>
            <a:off x="4105656" y="2057400"/>
            <a:ext cx="148133" cy="148133"/>
          </a:xfrm>
          <a:prstGeom prst="ellipse">
            <a:avLst/>
          </a:prstGeom>
          <a:solidFill>
            <a:srgbClr val="F2B134"/>
          </a:solidFill>
          <a:ln/>
        </p:spPr>
      </p:sp>
      <p:sp>
        <p:nvSpPr>
          <p:cNvPr id="12" name="Text 10"/>
          <p:cNvSpPr/>
          <p:nvPr/>
        </p:nvSpPr>
        <p:spPr>
          <a:xfrm>
            <a:off x="731520" y="2880360"/>
            <a:ext cx="6217920" cy="640080"/>
          </a:xfrm>
          <a:prstGeom prst="rect">
            <a:avLst/>
          </a:prstGeom>
          <a:noFill/>
          <a:ln/>
        </p:spPr>
        <p:txBody>
          <a:bodyPr wrap="square" lIns="0" tIns="0" rIns="0" bIns="0" rtlCol="0" anchor="ctr"/>
          <a:lstStyle/>
          <a:p>
            <a:pPr algn="ctr" indent="0" marL="0">
              <a:buNone/>
            </a:pPr>
            <a:r>
              <a:rPr lang="en-US" sz="3000" b="1" dirty="0">
                <a:solidFill>
                  <a:srgbClr val="FFFFFF"/>
                </a:solidFill>
                <a:latin typeface="Cambria" pitchFamily="34" charset="0"/>
                <a:ea typeface="Cambria" pitchFamily="34" charset="-122"/>
                <a:cs typeface="Cambria" pitchFamily="34" charset="-120"/>
              </a:rPr>
              <a:t>THE DAILY ALASKA</a:t>
            </a:r>
            <a:endParaRPr lang="en-US" sz="3000" dirty="0"/>
          </a:p>
        </p:txBody>
      </p:sp>
      <p:sp>
        <p:nvSpPr>
          <p:cNvPr id="13" name="Text 11"/>
          <p:cNvSpPr/>
          <p:nvPr/>
        </p:nvSpPr>
        <p:spPr>
          <a:xfrm>
            <a:off x="731520" y="3520440"/>
            <a:ext cx="6217920" cy="411480"/>
          </a:xfrm>
          <a:prstGeom prst="rect">
            <a:avLst/>
          </a:prstGeom>
          <a:noFill/>
          <a:ln/>
        </p:spPr>
        <p:txBody>
          <a:bodyPr wrap="square" lIns="0" tIns="0" rIns="0" bIns="0" rtlCol="0" anchor="ctr"/>
          <a:lstStyle/>
          <a:p>
            <a:pPr algn="ctr" indent="0" marL="0">
              <a:buNone/>
            </a:pPr>
            <a:r>
              <a:rPr lang="en-US" sz="1500" i="1" dirty="0">
                <a:solidFill>
                  <a:srgbClr val="2BB3A3"/>
                </a:solidFill>
                <a:latin typeface="Cambria" pitchFamily="34" charset="0"/>
                <a:ea typeface="Cambria" pitchFamily="34" charset="-122"/>
                <a:cs typeface="Cambria" pitchFamily="34" charset="-120"/>
              </a:rPr>
              <a:t>Alaska, told straight.</a:t>
            </a:r>
            <a:endParaRPr lang="en-US" sz="1500" dirty="0"/>
          </a:p>
        </p:txBody>
      </p:sp>
      <p:sp>
        <p:nvSpPr>
          <p:cNvPr id="14" name="Shape 12"/>
          <p:cNvSpPr/>
          <p:nvPr/>
        </p:nvSpPr>
        <p:spPr>
          <a:xfrm>
            <a:off x="7498080" y="1737360"/>
            <a:ext cx="566928" cy="566928"/>
          </a:xfrm>
          <a:prstGeom prst="roundRect">
            <a:avLst>
              <a:gd name="adj" fmla="val 9677"/>
            </a:avLst>
          </a:prstGeom>
          <a:solidFill>
            <a:srgbClr val="0E2A47"/>
          </a:solidFill>
          <a:ln w="12700">
            <a:solidFill>
              <a:srgbClr val="D9DEE4"/>
            </a:solidFill>
            <a:prstDash val="solid"/>
          </a:ln>
        </p:spPr>
      </p:sp>
      <p:sp>
        <p:nvSpPr>
          <p:cNvPr id="15" name="Text 13"/>
          <p:cNvSpPr/>
          <p:nvPr/>
        </p:nvSpPr>
        <p:spPr>
          <a:xfrm>
            <a:off x="8183880" y="1737360"/>
            <a:ext cx="2194560" cy="310896"/>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Midnight Navy</a:t>
            </a:r>
            <a:endParaRPr lang="en-US" sz="1300" dirty="0"/>
          </a:p>
        </p:txBody>
      </p:sp>
      <p:sp>
        <p:nvSpPr>
          <p:cNvPr id="16" name="Text 14"/>
          <p:cNvSpPr/>
          <p:nvPr/>
        </p:nvSpPr>
        <p:spPr>
          <a:xfrm>
            <a:off x="8183880" y="2011680"/>
            <a:ext cx="3291840" cy="27432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#0E2A47  ·  primary</a:t>
            </a:r>
            <a:endParaRPr lang="en-US" sz="1100" dirty="0"/>
          </a:p>
        </p:txBody>
      </p:sp>
      <p:sp>
        <p:nvSpPr>
          <p:cNvPr id="17" name="Shape 15"/>
          <p:cNvSpPr/>
          <p:nvPr/>
        </p:nvSpPr>
        <p:spPr>
          <a:xfrm>
            <a:off x="7498080" y="2450592"/>
            <a:ext cx="566928" cy="566928"/>
          </a:xfrm>
          <a:prstGeom prst="roundRect">
            <a:avLst>
              <a:gd name="adj" fmla="val 9677"/>
            </a:avLst>
          </a:prstGeom>
          <a:solidFill>
            <a:srgbClr val="2BB3A3"/>
          </a:solidFill>
          <a:ln w="12700">
            <a:solidFill>
              <a:srgbClr val="D9DEE4"/>
            </a:solidFill>
            <a:prstDash val="solid"/>
          </a:ln>
        </p:spPr>
      </p:sp>
      <p:sp>
        <p:nvSpPr>
          <p:cNvPr id="18" name="Text 16"/>
          <p:cNvSpPr/>
          <p:nvPr/>
        </p:nvSpPr>
        <p:spPr>
          <a:xfrm>
            <a:off x="8183880" y="2450592"/>
            <a:ext cx="2194560" cy="310896"/>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Aurora Teal</a:t>
            </a:r>
            <a:endParaRPr lang="en-US" sz="1300" dirty="0"/>
          </a:p>
        </p:txBody>
      </p:sp>
      <p:sp>
        <p:nvSpPr>
          <p:cNvPr id="19" name="Text 17"/>
          <p:cNvSpPr/>
          <p:nvPr/>
        </p:nvSpPr>
        <p:spPr>
          <a:xfrm>
            <a:off x="8183880" y="2724912"/>
            <a:ext cx="3291840" cy="27432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#2BB3A3  ·  accent</a:t>
            </a:r>
            <a:endParaRPr lang="en-US" sz="1100" dirty="0"/>
          </a:p>
        </p:txBody>
      </p:sp>
      <p:sp>
        <p:nvSpPr>
          <p:cNvPr id="20" name="Shape 18"/>
          <p:cNvSpPr/>
          <p:nvPr/>
        </p:nvSpPr>
        <p:spPr>
          <a:xfrm>
            <a:off x="7498080" y="3163824"/>
            <a:ext cx="566928" cy="566928"/>
          </a:xfrm>
          <a:prstGeom prst="roundRect">
            <a:avLst>
              <a:gd name="adj" fmla="val 9677"/>
            </a:avLst>
          </a:prstGeom>
          <a:solidFill>
            <a:srgbClr val="F2B134"/>
          </a:solidFill>
          <a:ln w="12700">
            <a:solidFill>
              <a:srgbClr val="D9DEE4"/>
            </a:solidFill>
            <a:prstDash val="solid"/>
          </a:ln>
        </p:spPr>
      </p:sp>
      <p:sp>
        <p:nvSpPr>
          <p:cNvPr id="21" name="Text 19"/>
          <p:cNvSpPr/>
          <p:nvPr/>
        </p:nvSpPr>
        <p:spPr>
          <a:xfrm>
            <a:off x="8183880" y="3163824"/>
            <a:ext cx="2194560" cy="310896"/>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Dipper Gold</a:t>
            </a:r>
            <a:endParaRPr lang="en-US" sz="1300" dirty="0"/>
          </a:p>
        </p:txBody>
      </p:sp>
      <p:sp>
        <p:nvSpPr>
          <p:cNvPr id="22" name="Text 20"/>
          <p:cNvSpPr/>
          <p:nvPr/>
        </p:nvSpPr>
        <p:spPr>
          <a:xfrm>
            <a:off x="8183880" y="3438144"/>
            <a:ext cx="3291840" cy="27432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#F2B134  ·  signal</a:t>
            </a:r>
            <a:endParaRPr lang="en-US" sz="1100" dirty="0"/>
          </a:p>
        </p:txBody>
      </p:sp>
      <p:sp>
        <p:nvSpPr>
          <p:cNvPr id="23" name="Shape 21"/>
          <p:cNvSpPr/>
          <p:nvPr/>
        </p:nvSpPr>
        <p:spPr>
          <a:xfrm>
            <a:off x="7498080" y="3877056"/>
            <a:ext cx="566928" cy="566928"/>
          </a:xfrm>
          <a:prstGeom prst="roundRect">
            <a:avLst>
              <a:gd name="adj" fmla="val 9677"/>
            </a:avLst>
          </a:prstGeom>
          <a:solidFill>
            <a:srgbClr val="F7F8F9"/>
          </a:solidFill>
          <a:ln w="12700">
            <a:solidFill>
              <a:srgbClr val="D9DEE4"/>
            </a:solidFill>
            <a:prstDash val="solid"/>
          </a:ln>
        </p:spPr>
      </p:sp>
      <p:sp>
        <p:nvSpPr>
          <p:cNvPr id="24" name="Text 22"/>
          <p:cNvSpPr/>
          <p:nvPr/>
        </p:nvSpPr>
        <p:spPr>
          <a:xfrm>
            <a:off x="8183880" y="3877056"/>
            <a:ext cx="2194560" cy="310896"/>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Snowfield</a:t>
            </a:r>
            <a:endParaRPr lang="en-US" sz="1300" dirty="0"/>
          </a:p>
        </p:txBody>
      </p:sp>
      <p:sp>
        <p:nvSpPr>
          <p:cNvPr id="25" name="Text 23"/>
          <p:cNvSpPr/>
          <p:nvPr/>
        </p:nvSpPr>
        <p:spPr>
          <a:xfrm>
            <a:off x="8183880" y="4151376"/>
            <a:ext cx="3291840" cy="27432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#F7F8F9  ·  ground</a:t>
            </a:r>
            <a:endParaRPr lang="en-US" sz="1100" dirty="0"/>
          </a:p>
        </p:txBody>
      </p:sp>
      <p:sp>
        <p:nvSpPr>
          <p:cNvPr id="26" name="Text 24"/>
          <p:cNvSpPr/>
          <p:nvPr/>
        </p:nvSpPr>
        <p:spPr>
          <a:xfrm>
            <a:off x="548640" y="4846320"/>
            <a:ext cx="11064240" cy="1005840"/>
          </a:xfrm>
          <a:prstGeom prst="rect">
            <a:avLst/>
          </a:prstGeom>
          <a:noFill/>
          <a:ln/>
        </p:spPr>
        <p:txBody>
          <a:bodyPr wrap="square" lIns="0" tIns="0" rIns="0" bIns="0" rtlCol="0" anchor="ctr"/>
          <a:lstStyle/>
          <a:p>
            <a:pPr indent="0" marL="0">
              <a:buNone/>
            </a:pPr>
            <a:r>
              <a:rPr lang="en-US" sz="1450" dirty="0">
                <a:solidFill>
                  <a:srgbClr val="16181D"/>
                </a:solidFill>
                <a:latin typeface="Calibri" pitchFamily="34" charset="0"/>
                <a:ea typeface="Calibri" pitchFamily="34" charset="-122"/>
                <a:cs typeface="Calibri" pitchFamily="34" charset="-120"/>
              </a:rPr>
              <a:t>The Daily Alaska already has an identity — the orange glasses mark, the script 'Alaska', and 'Stories. Insights. Local Life.' It's personable, ownable (nobody in Alaska news uses orange), and it built the audience. The open question is whether it carries a hard-news product selling political ads. So the prototypes test both paths: </a:t>
            </a:r>
            <a:pPr indent="0" marL="0">
              <a:buNone/>
            </a:pPr>
            <a:r>
              <a:rPr lang="en-US" sz="1450" b="1" dirty="0">
                <a:solidFill>
                  <a:srgbClr val="0E2A47"/>
                </a:solidFill>
                <a:latin typeface="Calibri" pitchFamily="34" charset="0"/>
                <a:ea typeface="Calibri" pitchFamily="34" charset="-122"/>
                <a:cs typeface="Calibri" pitchFamily="34" charset="-120"/>
              </a:rPr>
              <a:t>Option C matures the existing brand; the Nameplate system above is the formalization alternative. Slavik picks with real designs in hand, not a mood board.</a:t>
            </a:r>
            <a:endParaRPr lang="en-US" sz="1450" dirty="0"/>
          </a:p>
        </p:txBody>
      </p:sp>
      <p:sp>
        <p:nvSpPr>
          <p:cNvPr id="27" name="Text 25"/>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28" name="Text 26"/>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THE PRODUCT</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Site architecture: two signature verticals</a:t>
            </a:r>
            <a:endParaRPr lang="en-US" sz="3400" dirty="0"/>
          </a:p>
        </p:txBody>
      </p:sp>
      <p:sp>
        <p:nvSpPr>
          <p:cNvPr id="4" name="Shape 2"/>
          <p:cNvSpPr/>
          <p:nvPr/>
        </p:nvSpPr>
        <p:spPr>
          <a:xfrm>
            <a:off x="548640" y="1783080"/>
            <a:ext cx="3566160" cy="1051560"/>
          </a:xfrm>
          <a:prstGeom prst="roundRect">
            <a:avLst>
              <a:gd name="adj" fmla="val 6087"/>
            </a:avLst>
          </a:prstGeom>
          <a:solidFill>
            <a:srgbClr val="F7F8F9"/>
          </a:solidFill>
          <a:ln w="12700">
            <a:solidFill>
              <a:srgbClr val="D9DEE4"/>
            </a:solidFill>
            <a:prstDash val="solid"/>
          </a:ln>
        </p:spPr>
      </p:sp>
      <p:sp>
        <p:nvSpPr>
          <p:cNvPr id="5" name="Text 3"/>
          <p:cNvSpPr/>
          <p:nvPr/>
        </p:nvSpPr>
        <p:spPr>
          <a:xfrm>
            <a:off x="777240" y="1892808"/>
            <a:ext cx="3108960" cy="365760"/>
          </a:xfrm>
          <a:prstGeom prst="rect">
            <a:avLst/>
          </a:prstGeom>
          <a:noFill/>
          <a:ln/>
        </p:spPr>
        <p:txBody>
          <a:bodyPr wrap="square" lIns="0" tIns="0" rIns="0" bIns="0" rtlCol="0" anchor="ctr"/>
          <a:lstStyle/>
          <a:p>
            <a:pPr indent="0" marL="0">
              <a:buNone/>
            </a:pPr>
            <a:r>
              <a:rPr lang="en-US" sz="1550" b="1" dirty="0">
                <a:solidFill>
                  <a:srgbClr val="0E2A47"/>
                </a:solidFill>
                <a:latin typeface="Cambria" pitchFamily="34" charset="0"/>
                <a:ea typeface="Cambria" pitchFamily="34" charset="-122"/>
                <a:cs typeface="Cambria" pitchFamily="34" charset="-120"/>
              </a:rPr>
              <a:t>Politics &amp; Policy</a:t>
            </a:r>
            <a:endParaRPr lang="en-US" sz="1550" dirty="0"/>
          </a:p>
        </p:txBody>
      </p:sp>
      <p:sp>
        <p:nvSpPr>
          <p:cNvPr id="6" name="Text 4"/>
          <p:cNvSpPr/>
          <p:nvPr/>
        </p:nvSpPr>
        <p:spPr>
          <a:xfrm>
            <a:off x="777240" y="2286000"/>
            <a:ext cx="3154680" cy="45720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elections · legislature · APOC money tracking</a:t>
            </a:r>
            <a:endParaRPr lang="en-US" sz="1100" dirty="0"/>
          </a:p>
        </p:txBody>
      </p:sp>
      <p:sp>
        <p:nvSpPr>
          <p:cNvPr id="7" name="Shape 5"/>
          <p:cNvSpPr/>
          <p:nvPr/>
        </p:nvSpPr>
        <p:spPr>
          <a:xfrm>
            <a:off x="4370832" y="1783080"/>
            <a:ext cx="3566160" cy="1051560"/>
          </a:xfrm>
          <a:prstGeom prst="roundRect">
            <a:avLst>
              <a:gd name="adj" fmla="val 6087"/>
            </a:avLst>
          </a:prstGeom>
          <a:solidFill>
            <a:srgbClr val="E9F5F3"/>
          </a:solidFill>
          <a:ln w="19050">
            <a:solidFill>
              <a:srgbClr val="2BB3A3"/>
            </a:solidFill>
            <a:prstDash val="solid"/>
          </a:ln>
        </p:spPr>
      </p:sp>
      <p:sp>
        <p:nvSpPr>
          <p:cNvPr id="8" name="Text 6"/>
          <p:cNvSpPr/>
          <p:nvPr/>
        </p:nvSpPr>
        <p:spPr>
          <a:xfrm>
            <a:off x="4599432" y="1892808"/>
            <a:ext cx="3108960" cy="365760"/>
          </a:xfrm>
          <a:prstGeom prst="rect">
            <a:avLst/>
          </a:prstGeom>
          <a:noFill/>
          <a:ln/>
        </p:spPr>
        <p:txBody>
          <a:bodyPr wrap="square" lIns="0" tIns="0" rIns="0" bIns="0" rtlCol="0" anchor="ctr"/>
          <a:lstStyle/>
          <a:p>
            <a:pPr indent="0" marL="0">
              <a:buNone/>
            </a:pPr>
            <a:r>
              <a:rPr lang="en-US" sz="1550" b="1" dirty="0">
                <a:solidFill>
                  <a:srgbClr val="0E2A47"/>
                </a:solidFill>
                <a:latin typeface="Cambria" pitchFamily="34" charset="0"/>
                <a:ea typeface="Cambria" pitchFamily="34" charset="-122"/>
                <a:cs typeface="Cambria" pitchFamily="34" charset="-120"/>
              </a:rPr>
              <a:t>Housing ★</a:t>
            </a:r>
            <a:endParaRPr lang="en-US" sz="1550" dirty="0"/>
          </a:p>
        </p:txBody>
      </p:sp>
      <p:sp>
        <p:nvSpPr>
          <p:cNvPr id="9" name="Text 7"/>
          <p:cNvSpPr/>
          <p:nvPr/>
        </p:nvSpPr>
        <p:spPr>
          <a:xfrm>
            <a:off x="4599432" y="2286000"/>
            <a:ext cx="3154680" cy="45720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market data · development · rents · policy</a:t>
            </a:r>
            <a:endParaRPr lang="en-US" sz="1100" dirty="0"/>
          </a:p>
        </p:txBody>
      </p:sp>
      <p:sp>
        <p:nvSpPr>
          <p:cNvPr id="10" name="Shape 8"/>
          <p:cNvSpPr/>
          <p:nvPr/>
        </p:nvSpPr>
        <p:spPr>
          <a:xfrm>
            <a:off x="8193024" y="1783080"/>
            <a:ext cx="3566160" cy="1051560"/>
          </a:xfrm>
          <a:prstGeom prst="roundRect">
            <a:avLst>
              <a:gd name="adj" fmla="val 6087"/>
            </a:avLst>
          </a:prstGeom>
          <a:solidFill>
            <a:srgbClr val="E9F5F3"/>
          </a:solidFill>
          <a:ln w="19050">
            <a:solidFill>
              <a:srgbClr val="2BB3A3"/>
            </a:solidFill>
            <a:prstDash val="solid"/>
          </a:ln>
        </p:spPr>
      </p:sp>
      <p:sp>
        <p:nvSpPr>
          <p:cNvPr id="11" name="Text 9"/>
          <p:cNvSpPr/>
          <p:nvPr/>
        </p:nvSpPr>
        <p:spPr>
          <a:xfrm>
            <a:off x="8421624" y="1892808"/>
            <a:ext cx="3108960" cy="365760"/>
          </a:xfrm>
          <a:prstGeom prst="rect">
            <a:avLst/>
          </a:prstGeom>
          <a:noFill/>
          <a:ln/>
        </p:spPr>
        <p:txBody>
          <a:bodyPr wrap="square" lIns="0" tIns="0" rIns="0" bIns="0" rtlCol="0" anchor="ctr"/>
          <a:lstStyle/>
          <a:p>
            <a:pPr indent="0" marL="0">
              <a:buNone/>
            </a:pPr>
            <a:r>
              <a:rPr lang="en-US" sz="1550" b="1" dirty="0">
                <a:solidFill>
                  <a:srgbClr val="0E2A47"/>
                </a:solidFill>
                <a:latin typeface="Cambria" pitchFamily="34" charset="0"/>
                <a:ea typeface="Cambria" pitchFamily="34" charset="-122"/>
                <a:cs typeface="Cambria" pitchFamily="34" charset="-120"/>
              </a:rPr>
              <a:t>Energy ★</a:t>
            </a:r>
            <a:endParaRPr lang="en-US" sz="1550" dirty="0"/>
          </a:p>
        </p:txBody>
      </p:sp>
      <p:sp>
        <p:nvSpPr>
          <p:cNvPr id="12" name="Text 10"/>
          <p:cNvSpPr/>
          <p:nvPr/>
        </p:nvSpPr>
        <p:spPr>
          <a:xfrm>
            <a:off x="8421624" y="2286000"/>
            <a:ext cx="3154680" cy="45720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Cook Inlet · utility rates · LNG · renewables</a:t>
            </a:r>
            <a:endParaRPr lang="en-US" sz="1100" dirty="0"/>
          </a:p>
        </p:txBody>
      </p:sp>
      <p:sp>
        <p:nvSpPr>
          <p:cNvPr id="13" name="Shape 11"/>
          <p:cNvSpPr/>
          <p:nvPr/>
        </p:nvSpPr>
        <p:spPr>
          <a:xfrm>
            <a:off x="548640" y="3017520"/>
            <a:ext cx="3566160" cy="1051560"/>
          </a:xfrm>
          <a:prstGeom prst="roundRect">
            <a:avLst>
              <a:gd name="adj" fmla="val 6087"/>
            </a:avLst>
          </a:prstGeom>
          <a:solidFill>
            <a:srgbClr val="F7F8F9"/>
          </a:solidFill>
          <a:ln w="12700">
            <a:solidFill>
              <a:srgbClr val="D9DEE4"/>
            </a:solidFill>
            <a:prstDash val="solid"/>
          </a:ln>
        </p:spPr>
      </p:sp>
      <p:sp>
        <p:nvSpPr>
          <p:cNvPr id="14" name="Text 12"/>
          <p:cNvSpPr/>
          <p:nvPr/>
        </p:nvSpPr>
        <p:spPr>
          <a:xfrm>
            <a:off x="777240" y="3127248"/>
            <a:ext cx="3108960" cy="365760"/>
          </a:xfrm>
          <a:prstGeom prst="rect">
            <a:avLst/>
          </a:prstGeom>
          <a:noFill/>
          <a:ln/>
        </p:spPr>
        <p:txBody>
          <a:bodyPr wrap="square" lIns="0" tIns="0" rIns="0" bIns="0" rtlCol="0" anchor="ctr"/>
          <a:lstStyle/>
          <a:p>
            <a:pPr indent="0" marL="0">
              <a:buNone/>
            </a:pPr>
            <a:r>
              <a:rPr lang="en-US" sz="1550" b="1" dirty="0">
                <a:solidFill>
                  <a:srgbClr val="0E2A47"/>
                </a:solidFill>
                <a:latin typeface="Cambria" pitchFamily="34" charset="0"/>
                <a:ea typeface="Cambria" pitchFamily="34" charset="-122"/>
                <a:cs typeface="Cambria" pitchFamily="34" charset="-120"/>
              </a:rPr>
              <a:t>Economy &amp; Business</a:t>
            </a:r>
            <a:endParaRPr lang="en-US" sz="1550" dirty="0"/>
          </a:p>
        </p:txBody>
      </p:sp>
      <p:sp>
        <p:nvSpPr>
          <p:cNvPr id="15" name="Text 13"/>
          <p:cNvSpPr/>
          <p:nvPr/>
        </p:nvSpPr>
        <p:spPr>
          <a:xfrm>
            <a:off x="777240" y="3520440"/>
            <a:ext cx="3154680" cy="45720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statewide business coverage</a:t>
            </a:r>
            <a:endParaRPr lang="en-US" sz="1100" dirty="0"/>
          </a:p>
        </p:txBody>
      </p:sp>
      <p:sp>
        <p:nvSpPr>
          <p:cNvPr id="16" name="Shape 14"/>
          <p:cNvSpPr/>
          <p:nvPr/>
        </p:nvSpPr>
        <p:spPr>
          <a:xfrm>
            <a:off x="4370832" y="3017520"/>
            <a:ext cx="3566160" cy="1051560"/>
          </a:xfrm>
          <a:prstGeom prst="roundRect">
            <a:avLst>
              <a:gd name="adj" fmla="val 6087"/>
            </a:avLst>
          </a:prstGeom>
          <a:solidFill>
            <a:srgbClr val="F7F8F9"/>
          </a:solidFill>
          <a:ln w="12700">
            <a:solidFill>
              <a:srgbClr val="D9DEE4"/>
            </a:solidFill>
            <a:prstDash val="solid"/>
          </a:ln>
        </p:spPr>
      </p:sp>
      <p:sp>
        <p:nvSpPr>
          <p:cNvPr id="17" name="Text 15"/>
          <p:cNvSpPr/>
          <p:nvPr/>
        </p:nvSpPr>
        <p:spPr>
          <a:xfrm>
            <a:off x="4599432" y="3127248"/>
            <a:ext cx="3108960" cy="365760"/>
          </a:xfrm>
          <a:prstGeom prst="rect">
            <a:avLst/>
          </a:prstGeom>
          <a:noFill/>
          <a:ln/>
        </p:spPr>
        <p:txBody>
          <a:bodyPr wrap="square" lIns="0" tIns="0" rIns="0" bIns="0" rtlCol="0" anchor="ctr"/>
          <a:lstStyle/>
          <a:p>
            <a:pPr indent="0" marL="0">
              <a:buNone/>
            </a:pPr>
            <a:r>
              <a:rPr lang="en-US" sz="1550" b="1" dirty="0">
                <a:solidFill>
                  <a:srgbClr val="0E2A47"/>
                </a:solidFill>
                <a:latin typeface="Cambria" pitchFamily="34" charset="0"/>
                <a:ea typeface="Cambria" pitchFamily="34" charset="-122"/>
                <a:cs typeface="Cambria" pitchFamily="34" charset="-120"/>
              </a:rPr>
              <a:t>Life &amp; Events</a:t>
            </a:r>
            <a:endParaRPr lang="en-US" sz="1550" dirty="0"/>
          </a:p>
        </p:txBody>
      </p:sp>
      <p:sp>
        <p:nvSpPr>
          <p:cNvPr id="18" name="Text 16"/>
          <p:cNvSpPr/>
          <p:nvPr/>
        </p:nvSpPr>
        <p:spPr>
          <a:xfrm>
            <a:off x="4599432" y="3520440"/>
            <a:ext cx="3154680" cy="45720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the current TikTok beat, formalized</a:t>
            </a:r>
            <a:endParaRPr lang="en-US" sz="1100" dirty="0"/>
          </a:p>
        </p:txBody>
      </p:sp>
      <p:sp>
        <p:nvSpPr>
          <p:cNvPr id="19" name="Shape 17"/>
          <p:cNvSpPr/>
          <p:nvPr/>
        </p:nvSpPr>
        <p:spPr>
          <a:xfrm>
            <a:off x="8193024" y="3017520"/>
            <a:ext cx="3566160" cy="1051560"/>
          </a:xfrm>
          <a:prstGeom prst="roundRect">
            <a:avLst>
              <a:gd name="adj" fmla="val 6087"/>
            </a:avLst>
          </a:prstGeom>
          <a:solidFill>
            <a:srgbClr val="F7F8F9"/>
          </a:solidFill>
          <a:ln w="12700">
            <a:solidFill>
              <a:srgbClr val="D9DEE4"/>
            </a:solidFill>
            <a:prstDash val="solid"/>
          </a:ln>
        </p:spPr>
      </p:sp>
      <p:sp>
        <p:nvSpPr>
          <p:cNvPr id="20" name="Text 18"/>
          <p:cNvSpPr/>
          <p:nvPr/>
        </p:nvSpPr>
        <p:spPr>
          <a:xfrm>
            <a:off x="8421624" y="3127248"/>
            <a:ext cx="3108960" cy="365760"/>
          </a:xfrm>
          <a:prstGeom prst="rect">
            <a:avLst/>
          </a:prstGeom>
          <a:noFill/>
          <a:ln/>
        </p:spPr>
        <p:txBody>
          <a:bodyPr wrap="square" lIns="0" tIns="0" rIns="0" bIns="0" rtlCol="0" anchor="ctr"/>
          <a:lstStyle/>
          <a:p>
            <a:pPr indent="0" marL="0">
              <a:buNone/>
            </a:pPr>
            <a:r>
              <a:rPr lang="en-US" sz="1550" b="1" dirty="0">
                <a:solidFill>
                  <a:srgbClr val="0E2A47"/>
                </a:solidFill>
                <a:latin typeface="Cambria" pitchFamily="34" charset="0"/>
                <a:ea typeface="Cambria" pitchFamily="34" charset="-122"/>
                <a:cs typeface="Cambria" pitchFamily="34" charset="-120"/>
              </a:rPr>
              <a:t>Events Calendar</a:t>
            </a:r>
            <a:endParaRPr lang="en-US" sz="1550" dirty="0"/>
          </a:p>
        </p:txBody>
      </p:sp>
      <p:sp>
        <p:nvSpPr>
          <p:cNvPr id="21" name="Text 19"/>
          <p:cNvSpPr/>
          <p:nvPr/>
        </p:nvSpPr>
        <p:spPr>
          <a:xfrm>
            <a:off x="8421624" y="3520440"/>
            <a:ext cx="3154680" cy="457200"/>
          </a:xfrm>
          <a:prstGeom prst="rect">
            <a:avLst/>
          </a:prstGeom>
          <a:noFill/>
          <a:ln/>
        </p:spPr>
        <p:txBody>
          <a:bodyPr wrap="square" lIns="0" tIns="0" rIns="0" bIns="0" rtlCol="0" anchor="ctr"/>
          <a:lstStyle/>
          <a:p>
            <a:pPr indent="0" marL="0">
              <a:buNone/>
            </a:pPr>
            <a:r>
              <a:rPr lang="en-US" sz="1100" dirty="0">
                <a:solidFill>
                  <a:srgbClr val="5A6672"/>
                </a:solidFill>
                <a:latin typeface="Calibri" pitchFamily="34" charset="0"/>
                <a:ea typeface="Calibri" pitchFamily="34" charset="-122"/>
                <a:cs typeface="Calibri" pitchFamily="34" charset="-120"/>
              </a:rPr>
              <a:t>free listings + paid featured + sponsors</a:t>
            </a:r>
            <a:endParaRPr lang="en-US" sz="1100" dirty="0"/>
          </a:p>
        </p:txBody>
      </p:sp>
      <p:sp>
        <p:nvSpPr>
          <p:cNvPr id="22" name="Text 20"/>
          <p:cNvSpPr/>
          <p:nvPr/>
        </p:nvSpPr>
        <p:spPr>
          <a:xfrm>
            <a:off x="548640" y="4617720"/>
            <a:ext cx="2651760" cy="1371600"/>
          </a:xfrm>
          <a:prstGeom prst="rect">
            <a:avLst/>
          </a:prstGeom>
          <a:noFill/>
          <a:ln/>
        </p:spPr>
        <p:txBody>
          <a:bodyPr wrap="square" lIns="0" tIns="0" rIns="0" bIns="0" rtlCol="0" anchor="ctr"/>
          <a:lstStyle/>
          <a:p>
            <a:pPr indent="0" marL="0">
              <a:buNone/>
            </a:pPr>
            <a:r>
              <a:rPr lang="en-US" sz="1150" b="1" dirty="0">
                <a:solidFill>
                  <a:srgbClr val="1E8A7E"/>
                </a:solidFill>
                <a:latin typeface="Calibri" pitchFamily="34" charset="0"/>
                <a:ea typeface="Calibri" pitchFamily="34" charset="-122"/>
                <a:cs typeface="Calibri" pitchFamily="34" charset="-120"/>
              </a:rPr>
              <a:t>Mobile-first — </a:t>
            </a:r>
            <a:pPr indent="0" marL="0">
              <a:buNone/>
            </a:pPr>
            <a:r>
              <a:rPr lang="en-US" sz="1150" dirty="0">
                <a:solidFill>
                  <a:srgbClr val="5A6672"/>
                </a:solidFill>
                <a:latin typeface="Calibri" pitchFamily="34" charset="0"/>
                <a:ea typeface="Calibri" pitchFamily="34" charset="-122"/>
                <a:cs typeface="Calibri" pitchFamily="34" charset="-120"/>
              </a:rPr>
              <a:t>the article page is the product; fast, capped ad density</a:t>
            </a:r>
            <a:endParaRPr lang="en-US" sz="1150" dirty="0"/>
          </a:p>
        </p:txBody>
      </p:sp>
      <p:sp>
        <p:nvSpPr>
          <p:cNvPr id="23" name="Text 21"/>
          <p:cNvSpPr/>
          <p:nvPr/>
        </p:nvSpPr>
        <p:spPr>
          <a:xfrm>
            <a:off x="3410712" y="4617720"/>
            <a:ext cx="2651760" cy="1371600"/>
          </a:xfrm>
          <a:prstGeom prst="rect">
            <a:avLst/>
          </a:prstGeom>
          <a:noFill/>
          <a:ln/>
        </p:spPr>
        <p:txBody>
          <a:bodyPr wrap="square" lIns="0" tIns="0" rIns="0" bIns="0" rtlCol="0" anchor="ctr"/>
          <a:lstStyle/>
          <a:p>
            <a:pPr indent="0" marL="0">
              <a:buNone/>
            </a:pPr>
            <a:r>
              <a:rPr lang="en-US" sz="1150" b="1" dirty="0">
                <a:solidFill>
                  <a:srgbClr val="1E8A7E"/>
                </a:solidFill>
                <a:latin typeface="Calibri" pitchFamily="34" charset="0"/>
                <a:ea typeface="Calibri" pitchFamily="34" charset="-122"/>
                <a:cs typeface="Calibri" pitchFamily="34" charset="-120"/>
              </a:rPr>
              <a:t>Video-native — </a:t>
            </a:r>
            <a:pPr indent="0" marL="0">
              <a:buNone/>
            </a:pPr>
            <a:r>
              <a:rPr lang="en-US" sz="1150" dirty="0">
                <a:solidFill>
                  <a:srgbClr val="5A6672"/>
                </a:solidFill>
                <a:latin typeface="Calibri" pitchFamily="34" charset="0"/>
                <a:ea typeface="Calibri" pitchFamily="34" charset="-122"/>
                <a:cs typeface="Calibri" pitchFamily="34" charset="-120"/>
              </a:rPr>
              <a:t>every story embeds its vertical video; captions link back</a:t>
            </a:r>
            <a:endParaRPr lang="en-US" sz="1150" dirty="0"/>
          </a:p>
        </p:txBody>
      </p:sp>
      <p:sp>
        <p:nvSpPr>
          <p:cNvPr id="24" name="Text 22"/>
          <p:cNvSpPr/>
          <p:nvPr/>
        </p:nvSpPr>
        <p:spPr>
          <a:xfrm>
            <a:off x="6272784" y="4617720"/>
            <a:ext cx="2651760" cy="1371600"/>
          </a:xfrm>
          <a:prstGeom prst="rect">
            <a:avLst/>
          </a:prstGeom>
          <a:noFill/>
          <a:ln/>
        </p:spPr>
        <p:txBody>
          <a:bodyPr wrap="square" lIns="0" tIns="0" rIns="0" bIns="0" rtlCol="0" anchor="ctr"/>
          <a:lstStyle/>
          <a:p>
            <a:pPr indent="0" marL="0">
              <a:buNone/>
            </a:pPr>
            <a:r>
              <a:rPr lang="en-US" sz="1150" b="1" dirty="0">
                <a:solidFill>
                  <a:srgbClr val="1E8A7E"/>
                </a:solidFill>
                <a:latin typeface="Calibri" pitchFamily="34" charset="0"/>
                <a:ea typeface="Calibri" pitchFamily="34" charset="-122"/>
                <a:cs typeface="Calibri" pitchFamily="34" charset="-120"/>
              </a:rPr>
              <a:t>Data as signature — </a:t>
            </a:r>
            <a:pPr indent="0" marL="0">
              <a:buNone/>
            </a:pPr>
            <a:r>
              <a:rPr lang="en-US" sz="1150" dirty="0">
                <a:solidFill>
                  <a:srgbClr val="5A6672"/>
                </a:solidFill>
                <a:latin typeface="Calibri" pitchFamily="34" charset="0"/>
                <a:ea typeface="Calibri" pitchFamily="34" charset="-122"/>
                <a:cs typeface="Calibri" pitchFamily="34" charset="-120"/>
              </a:rPr>
              <a:t>standing rate/rent/gas trackers = recurring traffic + premium sponsorships</a:t>
            </a:r>
            <a:endParaRPr lang="en-US" sz="1150" dirty="0"/>
          </a:p>
        </p:txBody>
      </p:sp>
      <p:sp>
        <p:nvSpPr>
          <p:cNvPr id="25" name="Text 23"/>
          <p:cNvSpPr/>
          <p:nvPr/>
        </p:nvSpPr>
        <p:spPr>
          <a:xfrm>
            <a:off x="9134856" y="4617720"/>
            <a:ext cx="2651760" cy="1371600"/>
          </a:xfrm>
          <a:prstGeom prst="rect">
            <a:avLst/>
          </a:prstGeom>
          <a:noFill/>
          <a:ln/>
        </p:spPr>
        <p:txBody>
          <a:bodyPr wrap="square" lIns="0" tIns="0" rIns="0" bIns="0" rtlCol="0" anchor="ctr"/>
          <a:lstStyle/>
          <a:p>
            <a:pPr indent="0" marL="0">
              <a:buNone/>
            </a:pPr>
            <a:r>
              <a:rPr lang="en-US" sz="1150" b="1" dirty="0">
                <a:solidFill>
                  <a:srgbClr val="1E8A7E"/>
                </a:solidFill>
                <a:latin typeface="Calibri" pitchFamily="34" charset="0"/>
                <a:ea typeface="Calibri" pitchFamily="34" charset="-122"/>
                <a:cs typeface="Calibri" pitchFamily="34" charset="-120"/>
              </a:rPr>
              <a:t>Email everywhere — </a:t>
            </a:r>
            <a:pPr indent="0" marL="0">
              <a:buNone/>
            </a:pPr>
            <a:r>
              <a:rPr lang="en-US" sz="1150" dirty="0">
                <a:solidFill>
                  <a:srgbClr val="5A6672"/>
                </a:solidFill>
                <a:latin typeface="Calibri" pitchFamily="34" charset="0"/>
                <a:ea typeface="Calibri" pitchFamily="34" charset="-122"/>
                <a:cs typeface="Calibri" pitchFamily="34" charset="-120"/>
              </a:rPr>
              <a:t>the newsletter list is year one's most valuable asset</a:t>
            </a:r>
            <a:endParaRPr lang="en-US" sz="1150" dirty="0"/>
          </a:p>
        </p:txBody>
      </p:sp>
      <p:sp>
        <p:nvSpPr>
          <p:cNvPr id="26" name="Text 24"/>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27" name="Text 25"/>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229600" cy="292608"/>
          </a:xfrm>
          <a:prstGeom prst="rect">
            <a:avLst/>
          </a:prstGeom>
          <a:noFill/>
          <a:ln/>
        </p:spPr>
        <p:txBody>
          <a:bodyPr wrap="square" lIns="0" tIns="0" rIns="0" bIns="0" rtlCol="0" anchor="ctr"/>
          <a:lstStyle/>
          <a:p>
            <a:pPr indent="0" marL="0">
              <a:buNone/>
            </a:pPr>
            <a:r>
              <a:rPr lang="en-US" sz="1200" b="1" spc="300" kern="0" dirty="0">
                <a:solidFill>
                  <a:srgbClr val="1E8A7E"/>
                </a:solidFill>
                <a:latin typeface="Calibri" pitchFamily="34" charset="0"/>
                <a:ea typeface="Calibri" pitchFamily="34" charset="-122"/>
                <a:cs typeface="Calibri" pitchFamily="34" charset="-120"/>
              </a:rPr>
              <a:t>THE BUILD</a:t>
            </a:r>
            <a:endParaRPr lang="en-US" sz="1200" dirty="0"/>
          </a:p>
        </p:txBody>
      </p:sp>
      <p:sp>
        <p:nvSpPr>
          <p:cNvPr id="3" name="Text 1"/>
          <p:cNvSpPr/>
          <p:nvPr/>
        </p:nvSpPr>
        <p:spPr>
          <a:xfrm>
            <a:off x="548640" y="676656"/>
            <a:ext cx="11064240" cy="777240"/>
          </a:xfrm>
          <a:prstGeom prst="rect">
            <a:avLst/>
          </a:prstGeom>
          <a:noFill/>
          <a:ln/>
        </p:spPr>
        <p:txBody>
          <a:bodyPr wrap="square" lIns="0" tIns="0" rIns="0" bIns="0" rtlCol="0" anchor="ctr"/>
          <a:lstStyle/>
          <a:p>
            <a:pPr indent="0" marL="0">
              <a:buNone/>
            </a:pPr>
            <a:r>
              <a:rPr lang="en-US" sz="3400" b="1" dirty="0">
                <a:solidFill>
                  <a:srgbClr val="0E2A47"/>
                </a:solidFill>
                <a:latin typeface="Cambria" pitchFamily="34" charset="0"/>
                <a:ea typeface="Cambria" pitchFamily="34" charset="-122"/>
                <a:cs typeface="Cambria" pitchFamily="34" charset="-120"/>
              </a:rPr>
              <a:t>Built in Lovable, priced for a shoestring</a:t>
            </a:r>
            <a:endParaRPr lang="en-US" sz="3400" dirty="0"/>
          </a:p>
        </p:txBody>
      </p:sp>
      <p:sp>
        <p:nvSpPr>
          <p:cNvPr id="4" name="Text 2"/>
          <p:cNvSpPr/>
          <p:nvPr/>
        </p:nvSpPr>
        <p:spPr>
          <a:xfrm>
            <a:off x="548640" y="1783080"/>
            <a:ext cx="3291840" cy="914400"/>
          </a:xfrm>
          <a:prstGeom prst="rect">
            <a:avLst/>
          </a:prstGeom>
          <a:noFill/>
          <a:ln/>
        </p:spPr>
        <p:txBody>
          <a:bodyPr wrap="square" lIns="0" tIns="0" rIns="0" bIns="0" rtlCol="0" anchor="t"/>
          <a:lstStyle/>
          <a:p>
            <a:pPr indent="0" marL="0">
              <a:buNone/>
            </a:pPr>
            <a:r>
              <a:rPr lang="en-US" sz="1600" b="1" dirty="0">
                <a:solidFill>
                  <a:srgbClr val="0E2A47"/>
                </a:solidFill>
                <a:latin typeface="Cambria" pitchFamily="34" charset="0"/>
                <a:ea typeface="Cambria" pitchFamily="34" charset="-122"/>
                <a:cs typeface="Cambria" pitchFamily="34" charset="-120"/>
              </a:rPr>
              <a:t>Lovable + Supabase</a:t>
            </a:r>
            <a:endParaRPr lang="en-US" sz="1600" dirty="0"/>
          </a:p>
        </p:txBody>
      </p:sp>
      <p:sp>
        <p:nvSpPr>
          <p:cNvPr id="5" name="Text 3"/>
          <p:cNvSpPr/>
          <p:nvPr/>
        </p:nvSpPr>
        <p:spPr>
          <a:xfrm>
            <a:off x="4023360" y="1783080"/>
            <a:ext cx="7589520" cy="960120"/>
          </a:xfrm>
          <a:prstGeom prst="rect">
            <a:avLst/>
          </a:prstGeom>
          <a:noFill/>
          <a:ln/>
        </p:spPr>
        <p:txBody>
          <a:bodyPr wrap="square" lIns="0" tIns="0" rIns="0" bIns="0" rtlCol="0" anchor="t"/>
          <a:lstStyle/>
          <a:p>
            <a:pPr indent="0" marL="0">
              <a:buNone/>
            </a:pPr>
            <a:r>
              <a:rPr lang="en-US" sz="1250" dirty="0">
                <a:solidFill>
                  <a:srgbClr val="5A6672"/>
                </a:solidFill>
                <a:latin typeface="Calibri" pitchFamily="34" charset="0"/>
                <a:ea typeface="Calibri" pitchFamily="34" charset="-122"/>
                <a:cs typeface="Calibri" pitchFamily="34" charset="-120"/>
              </a:rPr>
              <a:t>The prototypes ARE the product: the winning design is promoted to production on the same React/Tailwind stack, with Supabase (Postgres, auth, storage, edge functions) behind it. No re-platforming, ever.</a:t>
            </a:r>
            <a:endParaRPr lang="en-US" sz="1250" dirty="0"/>
          </a:p>
        </p:txBody>
      </p:sp>
      <p:sp>
        <p:nvSpPr>
          <p:cNvPr id="6" name="Text 4"/>
          <p:cNvSpPr/>
          <p:nvPr/>
        </p:nvSpPr>
        <p:spPr>
          <a:xfrm>
            <a:off x="548640" y="2834640"/>
            <a:ext cx="3291840" cy="914400"/>
          </a:xfrm>
          <a:prstGeom prst="rect">
            <a:avLst/>
          </a:prstGeom>
          <a:noFill/>
          <a:ln/>
        </p:spPr>
        <p:txBody>
          <a:bodyPr wrap="square" lIns="0" tIns="0" rIns="0" bIns="0" rtlCol="0" anchor="t"/>
          <a:lstStyle/>
          <a:p>
            <a:pPr indent="0" marL="0">
              <a:buNone/>
            </a:pPr>
            <a:r>
              <a:rPr lang="en-US" sz="1600" b="1" dirty="0">
                <a:solidFill>
                  <a:srgbClr val="0E2A47"/>
                </a:solidFill>
                <a:latin typeface="Cambria" pitchFamily="34" charset="0"/>
                <a:ea typeface="Cambria" pitchFamily="34" charset="-122"/>
                <a:cs typeface="Cambria" pitchFamily="34" charset="-120"/>
              </a:rPr>
              <a:t>First-party ad server</a:t>
            </a:r>
            <a:endParaRPr lang="en-US" sz="1600" dirty="0"/>
          </a:p>
        </p:txBody>
      </p:sp>
      <p:sp>
        <p:nvSpPr>
          <p:cNvPr id="7" name="Text 5"/>
          <p:cNvSpPr/>
          <p:nvPr/>
        </p:nvSpPr>
        <p:spPr>
          <a:xfrm>
            <a:off x="4023360" y="2834640"/>
            <a:ext cx="7589520" cy="960120"/>
          </a:xfrm>
          <a:prstGeom prst="rect">
            <a:avLst/>
          </a:prstGeom>
          <a:noFill/>
          <a:ln/>
        </p:spPr>
        <p:txBody>
          <a:bodyPr wrap="square" lIns="0" tIns="0" rIns="0" bIns="0" rtlCol="0" anchor="t"/>
          <a:lstStyle/>
          <a:p>
            <a:pPr indent="0" marL="0">
              <a:buNone/>
            </a:pPr>
            <a:r>
              <a:rPr lang="en-US" sz="1250" dirty="0">
                <a:solidFill>
                  <a:srgbClr val="5A6672"/>
                </a:solidFill>
                <a:latin typeface="Calibri" pitchFamily="34" charset="0"/>
                <a:ea typeface="Calibri" pitchFamily="34" charset="-122"/>
                <a:cs typeface="Calibri" pitchFamily="34" charset="-120"/>
              </a:rPr>
              <a:t>Built into the site: direct-sold campaigns, weighted rotation, viewability-counted impressions, click tracking, an /admin ad-ops console, and auto-disclaimed political ads with a public archive. AdSense fills whatever's unsold.</a:t>
            </a:r>
            <a:endParaRPr lang="en-US" sz="1250" dirty="0"/>
          </a:p>
        </p:txBody>
      </p:sp>
      <p:sp>
        <p:nvSpPr>
          <p:cNvPr id="8" name="Text 6"/>
          <p:cNvSpPr/>
          <p:nvPr/>
        </p:nvSpPr>
        <p:spPr>
          <a:xfrm>
            <a:off x="548640" y="3886200"/>
            <a:ext cx="3291840" cy="914400"/>
          </a:xfrm>
          <a:prstGeom prst="rect">
            <a:avLst/>
          </a:prstGeom>
          <a:noFill/>
          <a:ln/>
        </p:spPr>
        <p:txBody>
          <a:bodyPr wrap="square" lIns="0" tIns="0" rIns="0" bIns="0" rtlCol="0" anchor="t"/>
          <a:lstStyle/>
          <a:p>
            <a:pPr indent="0" marL="0">
              <a:buNone/>
            </a:pPr>
            <a:r>
              <a:rPr lang="en-US" sz="1600" b="1" dirty="0">
                <a:solidFill>
                  <a:srgbClr val="0E2A47"/>
                </a:solidFill>
                <a:latin typeface="Cambria" pitchFamily="34" charset="0"/>
                <a:ea typeface="Cambria" pitchFamily="34" charset="-122"/>
                <a:cs typeface="Cambria" pitchFamily="34" charset="-120"/>
              </a:rPr>
              <a:t>beehiiv newsletters</a:t>
            </a:r>
            <a:endParaRPr lang="en-US" sz="1600" dirty="0"/>
          </a:p>
        </p:txBody>
      </p:sp>
      <p:sp>
        <p:nvSpPr>
          <p:cNvPr id="9" name="Text 7"/>
          <p:cNvSpPr/>
          <p:nvPr/>
        </p:nvSpPr>
        <p:spPr>
          <a:xfrm>
            <a:off x="4023360" y="3886200"/>
            <a:ext cx="7589520" cy="960120"/>
          </a:xfrm>
          <a:prstGeom prst="rect">
            <a:avLst/>
          </a:prstGeom>
          <a:noFill/>
          <a:ln/>
        </p:spPr>
        <p:txBody>
          <a:bodyPr wrap="square" lIns="0" tIns="0" rIns="0" bIns="0" rtlCol="0" anchor="t"/>
          <a:lstStyle/>
          <a:p>
            <a:pPr indent="0" marL="0">
              <a:buNone/>
            </a:pPr>
            <a:r>
              <a:rPr lang="en-US" sz="1250" dirty="0">
                <a:solidFill>
                  <a:srgbClr val="5A6672"/>
                </a:solidFill>
                <a:latin typeface="Calibri" pitchFamily="34" charset="0"/>
                <a:ea typeface="Calibri" pitchFamily="34" charset="-122"/>
                <a:cs typeface="Calibri" pitchFamily="34" charset="-120"/>
              </a:rPr>
              <a:t>Free to 2,500 subscribers; daily sends, referral tooling, sponsor slots.</a:t>
            </a:r>
            <a:endParaRPr lang="en-US" sz="1250" dirty="0"/>
          </a:p>
        </p:txBody>
      </p:sp>
      <p:sp>
        <p:nvSpPr>
          <p:cNvPr id="10" name="Shape 8"/>
          <p:cNvSpPr/>
          <p:nvPr/>
        </p:nvSpPr>
        <p:spPr>
          <a:xfrm>
            <a:off x="548640" y="4983480"/>
            <a:ext cx="11064240" cy="1234440"/>
          </a:xfrm>
          <a:prstGeom prst="roundRect">
            <a:avLst>
              <a:gd name="adj" fmla="val 5926"/>
            </a:avLst>
          </a:prstGeom>
          <a:solidFill>
            <a:srgbClr val="0E2A47"/>
          </a:solidFill>
          <a:ln/>
        </p:spPr>
      </p:sp>
      <p:sp>
        <p:nvSpPr>
          <p:cNvPr id="11" name="Text 9"/>
          <p:cNvSpPr/>
          <p:nvPr/>
        </p:nvSpPr>
        <p:spPr>
          <a:xfrm>
            <a:off x="822960" y="5120640"/>
            <a:ext cx="10515600" cy="960120"/>
          </a:xfrm>
          <a:prstGeom prst="rect">
            <a:avLst/>
          </a:prstGeom>
          <a:noFill/>
          <a:ln/>
        </p:spPr>
        <p:txBody>
          <a:bodyPr wrap="square" lIns="0" tIns="0" rIns="0" bIns="0" rtlCol="0" anchor="ctr"/>
          <a:lstStyle/>
          <a:p>
            <a:pPr indent="0" marL="0">
              <a:buNone/>
            </a:pPr>
            <a:r>
              <a:rPr lang="en-US" sz="1450" b="1" dirty="0">
                <a:solidFill>
                  <a:srgbClr val="F2B134"/>
                </a:solidFill>
                <a:latin typeface="Calibri" pitchFamily="34" charset="0"/>
                <a:ea typeface="Calibri" pitchFamily="34" charset="-122"/>
                <a:cs typeface="Calibri" pitchFamily="34" charset="-120"/>
              </a:rPr>
              <a:t>Two-week build sprint:  </a:t>
            </a:r>
            <a:pPr indent="0" marL="0">
              <a:buNone/>
            </a:pPr>
            <a:r>
              <a:rPr lang="en-US" sz="1450" dirty="0">
                <a:solidFill>
                  <a:srgbClr val="FFFFFF"/>
                </a:solidFill>
                <a:latin typeface="Calibri" pitchFamily="34" charset="0"/>
                <a:ea typeface="Calibri" pitchFamily="34" charset="-122"/>
                <a:cs typeface="Calibri" pitchFamily="34" charset="-120"/>
              </a:rPr>
              <a:t>site + admin console + ad server + political-ad archive + events + newsletter + trackers + SEO layer + 30 seed articles. Cash start-up ≈ $1,400 total.  </a:t>
            </a:r>
            <a:pPr indent="0" marL="0">
              <a:buNone/>
            </a:pPr>
            <a:r>
              <a:rPr lang="en-US" sz="1450" b="1" dirty="0">
                <a:solidFill>
                  <a:srgbClr val="2BB3A3"/>
                </a:solidFill>
                <a:latin typeface="Calibri" pitchFamily="34" charset="0"/>
                <a:ea typeface="Calibri" pitchFamily="34" charset="-122"/>
                <a:cs typeface="Calibri" pitchFamily="34" charset="-120"/>
              </a:rPr>
              <a:t>Live ≈ September 8.</a:t>
            </a:r>
            <a:endParaRPr lang="en-US" sz="1450" dirty="0"/>
          </a:p>
        </p:txBody>
      </p:sp>
      <p:sp>
        <p:nvSpPr>
          <p:cNvPr id="12" name="Text 10"/>
          <p:cNvSpPr/>
          <p:nvPr/>
        </p:nvSpPr>
        <p:spPr>
          <a:xfrm>
            <a:off x="548640" y="6473952"/>
            <a:ext cx="5486400" cy="274320"/>
          </a:xfrm>
          <a:prstGeom prst="rect">
            <a:avLst/>
          </a:prstGeom>
          <a:noFill/>
          <a:ln/>
        </p:spPr>
        <p:txBody>
          <a:bodyPr wrap="square" lIns="0" tIns="0" rIns="0" bIns="0" rtlCol="0" anchor="ctr"/>
          <a:lstStyle/>
          <a:p>
            <a:pPr indent="0" marL="0">
              <a:buNone/>
            </a:pPr>
            <a:r>
              <a:rPr lang="en-US" sz="900" dirty="0">
                <a:solidFill>
                  <a:srgbClr val="9AA5AF"/>
                </a:solidFill>
                <a:latin typeface="Calibri" pitchFamily="34" charset="0"/>
                <a:ea typeface="Calibri" pitchFamily="34" charset="-122"/>
                <a:cs typeface="Calibri" pitchFamily="34" charset="-120"/>
              </a:rPr>
              <a:t>The Daily Alaska — Business Proposal · August 2026</a:t>
            </a:r>
            <a:endParaRPr lang="en-US" sz="900" dirty="0"/>
          </a:p>
        </p:txBody>
      </p:sp>
      <p:sp>
        <p:nvSpPr>
          <p:cNvPr id="13" name="Text 11"/>
          <p:cNvSpPr/>
          <p:nvPr/>
        </p:nvSpPr>
        <p:spPr>
          <a:xfrm>
            <a:off x="11430000" y="6473952"/>
            <a:ext cx="320040" cy="274320"/>
          </a:xfrm>
          <a:prstGeom prst="rect">
            <a:avLst/>
          </a:prstGeom>
          <a:noFill/>
          <a:ln/>
        </p:spPr>
        <p:txBody>
          <a:bodyPr wrap="square" lIns="0" tIns="0" rIns="0" bIns="0" rtlCol="0" anchor="ctr"/>
          <a:lstStyle/>
          <a:p>
            <a:pPr algn="r" indent="0" marL="0">
              <a:buNone/>
            </a:pPr>
            <a:r>
              <a:rPr lang="en-US" sz="900" dirty="0">
                <a:solidFill>
                  <a:srgbClr val="9AA5AF"/>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2026-08-25T17:38:20Z</dcterms:created>
  <dcterms:modified xsi:type="dcterms:W3CDTF">2026-08-25T17:38:20Z</dcterms:modified>
</cp:coreProperties>
</file>